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1"/>
  </p:notesMasterIdLst>
  <p:sldIdLst>
    <p:sldId id="257" r:id="rId2"/>
    <p:sldId id="258" r:id="rId3"/>
    <p:sldId id="297" r:id="rId4"/>
    <p:sldId id="296" r:id="rId5"/>
    <p:sldId id="269" r:id="rId6"/>
    <p:sldId id="294" r:id="rId7"/>
    <p:sldId id="304" r:id="rId8"/>
    <p:sldId id="260" r:id="rId9"/>
    <p:sldId id="278" r:id="rId10"/>
    <p:sldId id="261" r:id="rId11"/>
    <p:sldId id="273" r:id="rId12"/>
    <p:sldId id="268" r:id="rId13"/>
    <p:sldId id="267" r:id="rId14"/>
    <p:sldId id="272" r:id="rId15"/>
    <p:sldId id="264" r:id="rId16"/>
    <p:sldId id="290" r:id="rId17"/>
    <p:sldId id="277" r:id="rId18"/>
    <p:sldId id="274" r:id="rId19"/>
    <p:sldId id="262" r:id="rId20"/>
    <p:sldId id="291" r:id="rId21"/>
    <p:sldId id="275" r:id="rId22"/>
    <p:sldId id="266" r:id="rId23"/>
    <p:sldId id="265" r:id="rId24"/>
    <p:sldId id="280" r:id="rId25"/>
    <p:sldId id="281" r:id="rId26"/>
    <p:sldId id="302" r:id="rId27"/>
    <p:sldId id="285" r:id="rId28"/>
    <p:sldId id="292" r:id="rId29"/>
    <p:sldId id="289" r:id="rId3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510" autoAdjust="0"/>
    <p:restoredTop sz="94795" autoAdjust="0"/>
  </p:normalViewPr>
  <p:slideViewPr>
    <p:cSldViewPr snapToGrid="0">
      <p:cViewPr varScale="1">
        <p:scale>
          <a:sx n="81" d="100"/>
          <a:sy n="81" d="100"/>
        </p:scale>
        <p:origin x="1459" y="72"/>
      </p:cViewPr>
      <p:guideLst>
        <p:guide orient="horz" pos="2160"/>
        <p:guide pos="2880"/>
      </p:guideLst>
    </p:cSldViewPr>
  </p:slideViewPr>
  <p:notesTextViewPr>
    <p:cViewPr>
      <p:scale>
        <a:sx n="75" d="100"/>
        <a:sy n="7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1294002-858B-458B-8C76-57059AC4E935}" type="doc">
      <dgm:prSet loTypeId="urn:microsoft.com/office/officeart/2005/8/layout/vProcess5" loCatId="process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C965D2A-3D29-40B4-8295-F0B20D694B44}">
      <dgm:prSet phldrT="[Text]" custT="1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r>
            <a:rPr lang="en-US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Inhalation O2  from the environment</a:t>
          </a:r>
          <a:endParaRPr lang="en-US" sz="2000" dirty="0">
            <a:solidFill>
              <a:schemeClr val="tx1"/>
            </a:solidFill>
          </a:endParaRPr>
        </a:p>
      </dgm:t>
    </dgm:pt>
    <dgm:pt modelId="{126F109A-CB01-4822-BAE4-2618DAC94902}" type="parTrans" cxnId="{BAA022EC-C325-4BAA-BB09-1061188A60D3}">
      <dgm:prSet/>
      <dgm:spPr/>
      <dgm:t>
        <a:bodyPr/>
        <a:lstStyle/>
        <a:p>
          <a:endParaRPr lang="en-US"/>
        </a:p>
      </dgm:t>
    </dgm:pt>
    <dgm:pt modelId="{4FABF42C-109E-4C1E-93DA-BE18D7F1F93A}" type="sibTrans" cxnId="{BAA022EC-C325-4BAA-BB09-1061188A60D3}">
      <dgm:prSet custT="1"/>
      <dgm:spPr>
        <a:solidFill>
          <a:schemeClr val="tx2"/>
        </a:solidFill>
      </dgm:spPr>
      <dgm:t>
        <a:bodyPr/>
        <a:lstStyle/>
        <a:p>
          <a:endParaRPr lang="en-US" sz="2000">
            <a:solidFill>
              <a:schemeClr val="tx1"/>
            </a:solidFill>
          </a:endParaRPr>
        </a:p>
      </dgm:t>
    </dgm:pt>
    <dgm:pt modelId="{C616EF8C-1F4F-4E2B-9F2E-A77A953464C7}">
      <dgm:prSet phldrT="[Text]" custT="1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r>
            <a:rPr lang="en-US" sz="2000" b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O2 absorption by red blood cells </a:t>
          </a:r>
          <a:endParaRPr lang="en-US" sz="2000" dirty="0">
            <a:solidFill>
              <a:schemeClr val="tx1"/>
            </a:solidFill>
          </a:endParaRPr>
        </a:p>
      </dgm:t>
    </dgm:pt>
    <dgm:pt modelId="{D6946232-A39B-46D5-8558-8CA2508D2F95}" type="parTrans" cxnId="{D13FEF62-1B1E-4EB7-A89E-D203ABFBF1FF}">
      <dgm:prSet/>
      <dgm:spPr/>
      <dgm:t>
        <a:bodyPr/>
        <a:lstStyle/>
        <a:p>
          <a:endParaRPr lang="en-US"/>
        </a:p>
      </dgm:t>
    </dgm:pt>
    <dgm:pt modelId="{6698C516-F082-48B8-B543-8CF2F6D7C09F}" type="sibTrans" cxnId="{D13FEF62-1B1E-4EB7-A89E-D203ABFBF1FF}">
      <dgm:prSet custT="1"/>
      <dgm:spPr>
        <a:solidFill>
          <a:schemeClr val="tx2"/>
        </a:solidFill>
      </dgm:spPr>
      <dgm:t>
        <a:bodyPr/>
        <a:lstStyle/>
        <a:p>
          <a:endParaRPr lang="en-US" sz="2000">
            <a:solidFill>
              <a:schemeClr val="tx1"/>
            </a:solidFill>
          </a:endParaRPr>
        </a:p>
      </dgm:t>
    </dgm:pt>
    <dgm:pt modelId="{43F88C36-1FEB-45BA-A42C-AFFF2DBB7694}">
      <dgm:prSet phldrT="[Text]" custT="1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r>
            <a:rPr lang="en-US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Transport to the tissues in exchange with CO2 </a:t>
          </a:r>
          <a:endParaRPr lang="en-US" sz="2000" dirty="0">
            <a:solidFill>
              <a:schemeClr val="tx1"/>
            </a:solidFill>
          </a:endParaRPr>
        </a:p>
      </dgm:t>
    </dgm:pt>
    <dgm:pt modelId="{F80BE817-FBFA-4779-8969-FBF30C6CDA30}" type="parTrans" cxnId="{40328435-E260-4CE8-97F5-9D6B4F16A8A2}">
      <dgm:prSet/>
      <dgm:spPr/>
      <dgm:t>
        <a:bodyPr/>
        <a:lstStyle/>
        <a:p>
          <a:endParaRPr lang="en-US"/>
        </a:p>
      </dgm:t>
    </dgm:pt>
    <dgm:pt modelId="{C9AD89AA-728C-4D41-96E5-81D8C65EBDB1}" type="sibTrans" cxnId="{40328435-E260-4CE8-97F5-9D6B4F16A8A2}">
      <dgm:prSet custT="1"/>
      <dgm:spPr>
        <a:solidFill>
          <a:schemeClr val="tx2"/>
        </a:solidFill>
      </dgm:spPr>
      <dgm:t>
        <a:bodyPr/>
        <a:lstStyle/>
        <a:p>
          <a:endParaRPr lang="en-US" sz="2000">
            <a:solidFill>
              <a:schemeClr val="tx1"/>
            </a:solidFill>
          </a:endParaRPr>
        </a:p>
      </dgm:t>
    </dgm:pt>
    <dgm:pt modelId="{C240CB15-DEE5-4467-8267-787DC7164F8E}">
      <dgm:prSet custT="1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r>
            <a:rPr lang="en-US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Exhale CO2 back to the atmosphere.</a:t>
          </a:r>
          <a:endParaRPr lang="en-US" sz="2000" dirty="0">
            <a:solidFill>
              <a:schemeClr val="tx1"/>
            </a:solidFill>
          </a:endParaRPr>
        </a:p>
      </dgm:t>
    </dgm:pt>
    <dgm:pt modelId="{BA3B5E19-1E14-4321-A6C9-96D2E818F3C6}" type="parTrans" cxnId="{98CE74A2-F334-4AC0-99C9-C5645615494B}">
      <dgm:prSet/>
      <dgm:spPr/>
      <dgm:t>
        <a:bodyPr/>
        <a:lstStyle/>
        <a:p>
          <a:endParaRPr lang="en-US"/>
        </a:p>
      </dgm:t>
    </dgm:pt>
    <dgm:pt modelId="{34D17ABA-787A-48C5-BEB0-8CD7B4B82BD1}" type="sibTrans" cxnId="{98CE74A2-F334-4AC0-99C9-C5645615494B}">
      <dgm:prSet/>
      <dgm:spPr/>
      <dgm:t>
        <a:bodyPr/>
        <a:lstStyle/>
        <a:p>
          <a:endParaRPr lang="en-US"/>
        </a:p>
      </dgm:t>
    </dgm:pt>
    <dgm:pt modelId="{3F7D2947-D8AC-4B8E-8BF6-6C85BFA5A570}" type="pres">
      <dgm:prSet presAssocID="{51294002-858B-458B-8C76-57059AC4E935}" presName="outerComposite" presStyleCnt="0">
        <dgm:presLayoutVars>
          <dgm:chMax val="5"/>
          <dgm:dir/>
          <dgm:resizeHandles val="exact"/>
        </dgm:presLayoutVars>
      </dgm:prSet>
      <dgm:spPr/>
    </dgm:pt>
    <dgm:pt modelId="{164DF30C-A918-4ED1-BD51-DB9A8237A919}" type="pres">
      <dgm:prSet presAssocID="{51294002-858B-458B-8C76-57059AC4E935}" presName="dummyMaxCanvas" presStyleCnt="0">
        <dgm:presLayoutVars/>
      </dgm:prSet>
      <dgm:spPr/>
    </dgm:pt>
    <dgm:pt modelId="{7CA86F6D-928C-4532-BBF4-BF61A6A097BB}" type="pres">
      <dgm:prSet presAssocID="{51294002-858B-458B-8C76-57059AC4E935}" presName="FourNodes_1" presStyleLbl="node1" presStyleIdx="0" presStyleCnt="4" custLinFactNeighborY="4143">
        <dgm:presLayoutVars>
          <dgm:bulletEnabled val="1"/>
        </dgm:presLayoutVars>
      </dgm:prSet>
      <dgm:spPr/>
    </dgm:pt>
    <dgm:pt modelId="{D142CB23-2D29-4256-9DC8-D9CA19B5AF9F}" type="pres">
      <dgm:prSet presAssocID="{51294002-858B-458B-8C76-57059AC4E935}" presName="FourNodes_2" presStyleLbl="node1" presStyleIdx="1" presStyleCnt="4">
        <dgm:presLayoutVars>
          <dgm:bulletEnabled val="1"/>
        </dgm:presLayoutVars>
      </dgm:prSet>
      <dgm:spPr/>
    </dgm:pt>
    <dgm:pt modelId="{E8C6CB44-9392-4A7D-BA5E-D056DF7DD31D}" type="pres">
      <dgm:prSet presAssocID="{51294002-858B-458B-8C76-57059AC4E935}" presName="FourNodes_3" presStyleLbl="node1" presStyleIdx="2" presStyleCnt="4">
        <dgm:presLayoutVars>
          <dgm:bulletEnabled val="1"/>
        </dgm:presLayoutVars>
      </dgm:prSet>
      <dgm:spPr/>
    </dgm:pt>
    <dgm:pt modelId="{238186C8-A8D0-445C-8AE2-4F09073F0BDA}" type="pres">
      <dgm:prSet presAssocID="{51294002-858B-458B-8C76-57059AC4E935}" presName="FourNodes_4" presStyleLbl="node1" presStyleIdx="3" presStyleCnt="4">
        <dgm:presLayoutVars>
          <dgm:bulletEnabled val="1"/>
        </dgm:presLayoutVars>
      </dgm:prSet>
      <dgm:spPr/>
    </dgm:pt>
    <dgm:pt modelId="{8B68B300-585D-458D-802F-D5AA49A81761}" type="pres">
      <dgm:prSet presAssocID="{51294002-858B-458B-8C76-57059AC4E935}" presName="FourConn_1-2" presStyleLbl="fgAccFollowNode1" presStyleIdx="0" presStyleCnt="3">
        <dgm:presLayoutVars>
          <dgm:bulletEnabled val="1"/>
        </dgm:presLayoutVars>
      </dgm:prSet>
      <dgm:spPr/>
    </dgm:pt>
    <dgm:pt modelId="{7474B238-140E-4E63-A4EF-9561F84D471C}" type="pres">
      <dgm:prSet presAssocID="{51294002-858B-458B-8C76-57059AC4E935}" presName="FourConn_2-3" presStyleLbl="fgAccFollowNode1" presStyleIdx="1" presStyleCnt="3">
        <dgm:presLayoutVars>
          <dgm:bulletEnabled val="1"/>
        </dgm:presLayoutVars>
      </dgm:prSet>
      <dgm:spPr/>
    </dgm:pt>
    <dgm:pt modelId="{4FC81452-ECF4-41E1-9962-150F077D000C}" type="pres">
      <dgm:prSet presAssocID="{51294002-858B-458B-8C76-57059AC4E935}" presName="FourConn_3-4" presStyleLbl="fgAccFollowNode1" presStyleIdx="2" presStyleCnt="3">
        <dgm:presLayoutVars>
          <dgm:bulletEnabled val="1"/>
        </dgm:presLayoutVars>
      </dgm:prSet>
      <dgm:spPr/>
    </dgm:pt>
    <dgm:pt modelId="{80E645CB-EDA6-4FF1-8AC2-D1BFFB9A263E}" type="pres">
      <dgm:prSet presAssocID="{51294002-858B-458B-8C76-57059AC4E935}" presName="FourNodes_1_text" presStyleLbl="node1" presStyleIdx="3" presStyleCnt="4">
        <dgm:presLayoutVars>
          <dgm:bulletEnabled val="1"/>
        </dgm:presLayoutVars>
      </dgm:prSet>
      <dgm:spPr/>
    </dgm:pt>
    <dgm:pt modelId="{35B1F089-6A3F-4182-8263-314EC27E1085}" type="pres">
      <dgm:prSet presAssocID="{51294002-858B-458B-8C76-57059AC4E935}" presName="FourNodes_2_text" presStyleLbl="node1" presStyleIdx="3" presStyleCnt="4">
        <dgm:presLayoutVars>
          <dgm:bulletEnabled val="1"/>
        </dgm:presLayoutVars>
      </dgm:prSet>
      <dgm:spPr/>
    </dgm:pt>
    <dgm:pt modelId="{8C5E50AC-8A44-463B-8714-83034B29CAE8}" type="pres">
      <dgm:prSet presAssocID="{51294002-858B-458B-8C76-57059AC4E935}" presName="FourNodes_3_text" presStyleLbl="node1" presStyleIdx="3" presStyleCnt="4">
        <dgm:presLayoutVars>
          <dgm:bulletEnabled val="1"/>
        </dgm:presLayoutVars>
      </dgm:prSet>
      <dgm:spPr/>
    </dgm:pt>
    <dgm:pt modelId="{4DCD90FA-5898-4EEF-ACC3-38DDE62E81CB}" type="pres">
      <dgm:prSet presAssocID="{51294002-858B-458B-8C76-57059AC4E935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7494F402-E5F1-4B0D-935B-D5DB6A246D9E}" type="presOf" srcId="{C240CB15-DEE5-4467-8267-787DC7164F8E}" destId="{238186C8-A8D0-445C-8AE2-4F09073F0BDA}" srcOrd="0" destOrd="0" presId="urn:microsoft.com/office/officeart/2005/8/layout/vProcess5"/>
    <dgm:cxn modelId="{C4D3EC06-0610-4FA8-A672-3B18D5AFCBC8}" type="presOf" srcId="{51294002-858B-458B-8C76-57059AC4E935}" destId="{3F7D2947-D8AC-4B8E-8BF6-6C85BFA5A570}" srcOrd="0" destOrd="0" presId="urn:microsoft.com/office/officeart/2005/8/layout/vProcess5"/>
    <dgm:cxn modelId="{28799A1A-74DA-46C3-8178-33C17A0CB2C9}" type="presOf" srcId="{43F88C36-1FEB-45BA-A42C-AFFF2DBB7694}" destId="{E8C6CB44-9392-4A7D-BA5E-D056DF7DD31D}" srcOrd="0" destOrd="0" presId="urn:microsoft.com/office/officeart/2005/8/layout/vProcess5"/>
    <dgm:cxn modelId="{40328435-E260-4CE8-97F5-9D6B4F16A8A2}" srcId="{51294002-858B-458B-8C76-57059AC4E935}" destId="{43F88C36-1FEB-45BA-A42C-AFFF2DBB7694}" srcOrd="2" destOrd="0" parTransId="{F80BE817-FBFA-4779-8969-FBF30C6CDA30}" sibTransId="{C9AD89AA-728C-4D41-96E5-81D8C65EBDB1}"/>
    <dgm:cxn modelId="{D13FEF62-1B1E-4EB7-A89E-D203ABFBF1FF}" srcId="{51294002-858B-458B-8C76-57059AC4E935}" destId="{C616EF8C-1F4F-4E2B-9F2E-A77A953464C7}" srcOrd="1" destOrd="0" parTransId="{D6946232-A39B-46D5-8558-8CA2508D2F95}" sibTransId="{6698C516-F082-48B8-B543-8CF2F6D7C09F}"/>
    <dgm:cxn modelId="{352A6864-BCAD-43C5-B1B3-ADB8BDF7FFEA}" type="presOf" srcId="{6698C516-F082-48B8-B543-8CF2F6D7C09F}" destId="{7474B238-140E-4E63-A4EF-9561F84D471C}" srcOrd="0" destOrd="0" presId="urn:microsoft.com/office/officeart/2005/8/layout/vProcess5"/>
    <dgm:cxn modelId="{200CC864-0082-40B4-9EFD-5D83D76087F2}" type="presOf" srcId="{C616EF8C-1F4F-4E2B-9F2E-A77A953464C7}" destId="{D142CB23-2D29-4256-9DC8-D9CA19B5AF9F}" srcOrd="0" destOrd="0" presId="urn:microsoft.com/office/officeart/2005/8/layout/vProcess5"/>
    <dgm:cxn modelId="{677ADE81-C493-49E1-A175-2B5B829E580B}" type="presOf" srcId="{4FABF42C-109E-4C1E-93DA-BE18D7F1F93A}" destId="{8B68B300-585D-458D-802F-D5AA49A81761}" srcOrd="0" destOrd="0" presId="urn:microsoft.com/office/officeart/2005/8/layout/vProcess5"/>
    <dgm:cxn modelId="{5651808B-C369-4727-9DB4-A79203E50395}" type="presOf" srcId="{C616EF8C-1F4F-4E2B-9F2E-A77A953464C7}" destId="{35B1F089-6A3F-4182-8263-314EC27E1085}" srcOrd="1" destOrd="0" presId="urn:microsoft.com/office/officeart/2005/8/layout/vProcess5"/>
    <dgm:cxn modelId="{9DF82E9A-A1BA-40C3-A546-24645AEAE631}" type="presOf" srcId="{43F88C36-1FEB-45BA-A42C-AFFF2DBB7694}" destId="{8C5E50AC-8A44-463B-8714-83034B29CAE8}" srcOrd="1" destOrd="0" presId="urn:microsoft.com/office/officeart/2005/8/layout/vProcess5"/>
    <dgm:cxn modelId="{5129F1A1-B45F-4D42-9F3A-A6AFFC8D8157}" type="presOf" srcId="{C9AD89AA-728C-4D41-96E5-81D8C65EBDB1}" destId="{4FC81452-ECF4-41E1-9962-150F077D000C}" srcOrd="0" destOrd="0" presId="urn:microsoft.com/office/officeart/2005/8/layout/vProcess5"/>
    <dgm:cxn modelId="{DBDD35A2-42A3-40C2-8C45-0B6F2670D4CD}" type="presOf" srcId="{DC965D2A-3D29-40B4-8295-F0B20D694B44}" destId="{80E645CB-EDA6-4FF1-8AC2-D1BFFB9A263E}" srcOrd="1" destOrd="0" presId="urn:microsoft.com/office/officeart/2005/8/layout/vProcess5"/>
    <dgm:cxn modelId="{98CE74A2-F334-4AC0-99C9-C5645615494B}" srcId="{51294002-858B-458B-8C76-57059AC4E935}" destId="{C240CB15-DEE5-4467-8267-787DC7164F8E}" srcOrd="3" destOrd="0" parTransId="{BA3B5E19-1E14-4321-A6C9-96D2E818F3C6}" sibTransId="{34D17ABA-787A-48C5-BEB0-8CD7B4B82BD1}"/>
    <dgm:cxn modelId="{AFC419D9-8C6C-4FF7-AEA7-41FECC30ADB6}" type="presOf" srcId="{DC965D2A-3D29-40B4-8295-F0B20D694B44}" destId="{7CA86F6D-928C-4532-BBF4-BF61A6A097BB}" srcOrd="0" destOrd="0" presId="urn:microsoft.com/office/officeart/2005/8/layout/vProcess5"/>
    <dgm:cxn modelId="{BAA022EC-C325-4BAA-BB09-1061188A60D3}" srcId="{51294002-858B-458B-8C76-57059AC4E935}" destId="{DC965D2A-3D29-40B4-8295-F0B20D694B44}" srcOrd="0" destOrd="0" parTransId="{126F109A-CB01-4822-BAE4-2618DAC94902}" sibTransId="{4FABF42C-109E-4C1E-93DA-BE18D7F1F93A}"/>
    <dgm:cxn modelId="{973541FF-B880-4204-8DEF-591214F9B172}" type="presOf" srcId="{C240CB15-DEE5-4467-8267-787DC7164F8E}" destId="{4DCD90FA-5898-4EEF-ACC3-38DDE62E81CB}" srcOrd="1" destOrd="0" presId="urn:microsoft.com/office/officeart/2005/8/layout/vProcess5"/>
    <dgm:cxn modelId="{E23CB619-F6C2-4764-81DD-1BA6276A1660}" type="presParOf" srcId="{3F7D2947-D8AC-4B8E-8BF6-6C85BFA5A570}" destId="{164DF30C-A918-4ED1-BD51-DB9A8237A919}" srcOrd="0" destOrd="0" presId="urn:microsoft.com/office/officeart/2005/8/layout/vProcess5"/>
    <dgm:cxn modelId="{A6CFAA92-B050-4F3B-886E-C8AA873DEF78}" type="presParOf" srcId="{3F7D2947-D8AC-4B8E-8BF6-6C85BFA5A570}" destId="{7CA86F6D-928C-4532-BBF4-BF61A6A097BB}" srcOrd="1" destOrd="0" presId="urn:microsoft.com/office/officeart/2005/8/layout/vProcess5"/>
    <dgm:cxn modelId="{6EAD7E80-E942-4665-B7BB-206567DFB5FC}" type="presParOf" srcId="{3F7D2947-D8AC-4B8E-8BF6-6C85BFA5A570}" destId="{D142CB23-2D29-4256-9DC8-D9CA19B5AF9F}" srcOrd="2" destOrd="0" presId="urn:microsoft.com/office/officeart/2005/8/layout/vProcess5"/>
    <dgm:cxn modelId="{ABA51435-7208-43CD-A41A-613CD282ED99}" type="presParOf" srcId="{3F7D2947-D8AC-4B8E-8BF6-6C85BFA5A570}" destId="{E8C6CB44-9392-4A7D-BA5E-D056DF7DD31D}" srcOrd="3" destOrd="0" presId="urn:microsoft.com/office/officeart/2005/8/layout/vProcess5"/>
    <dgm:cxn modelId="{1CCE0DEF-5CBA-4195-8E7C-CF61E33E3B44}" type="presParOf" srcId="{3F7D2947-D8AC-4B8E-8BF6-6C85BFA5A570}" destId="{238186C8-A8D0-445C-8AE2-4F09073F0BDA}" srcOrd="4" destOrd="0" presId="urn:microsoft.com/office/officeart/2005/8/layout/vProcess5"/>
    <dgm:cxn modelId="{937D135C-CD7A-41CE-AEFB-E5461570D8DD}" type="presParOf" srcId="{3F7D2947-D8AC-4B8E-8BF6-6C85BFA5A570}" destId="{8B68B300-585D-458D-802F-D5AA49A81761}" srcOrd="5" destOrd="0" presId="urn:microsoft.com/office/officeart/2005/8/layout/vProcess5"/>
    <dgm:cxn modelId="{F2125B2D-69A5-4646-8C5D-2570873CAB71}" type="presParOf" srcId="{3F7D2947-D8AC-4B8E-8BF6-6C85BFA5A570}" destId="{7474B238-140E-4E63-A4EF-9561F84D471C}" srcOrd="6" destOrd="0" presId="urn:microsoft.com/office/officeart/2005/8/layout/vProcess5"/>
    <dgm:cxn modelId="{64A9A1C6-7839-4435-A044-2DA75932E2B3}" type="presParOf" srcId="{3F7D2947-D8AC-4B8E-8BF6-6C85BFA5A570}" destId="{4FC81452-ECF4-41E1-9962-150F077D000C}" srcOrd="7" destOrd="0" presId="urn:microsoft.com/office/officeart/2005/8/layout/vProcess5"/>
    <dgm:cxn modelId="{BD4DBFD4-8B20-4233-8FDB-684D2B950309}" type="presParOf" srcId="{3F7D2947-D8AC-4B8E-8BF6-6C85BFA5A570}" destId="{80E645CB-EDA6-4FF1-8AC2-D1BFFB9A263E}" srcOrd="8" destOrd="0" presId="urn:microsoft.com/office/officeart/2005/8/layout/vProcess5"/>
    <dgm:cxn modelId="{D32E38E4-08AF-4ADC-8C25-48E1FF34462C}" type="presParOf" srcId="{3F7D2947-D8AC-4B8E-8BF6-6C85BFA5A570}" destId="{35B1F089-6A3F-4182-8263-314EC27E1085}" srcOrd="9" destOrd="0" presId="urn:microsoft.com/office/officeart/2005/8/layout/vProcess5"/>
    <dgm:cxn modelId="{0473D70E-0D75-4516-BDEB-8A08F831301A}" type="presParOf" srcId="{3F7D2947-D8AC-4B8E-8BF6-6C85BFA5A570}" destId="{8C5E50AC-8A44-463B-8714-83034B29CAE8}" srcOrd="10" destOrd="0" presId="urn:microsoft.com/office/officeart/2005/8/layout/vProcess5"/>
    <dgm:cxn modelId="{FEDBE720-DA59-4DD5-895C-74D689260CC8}" type="presParOf" srcId="{3F7D2947-D8AC-4B8E-8BF6-6C85BFA5A570}" destId="{4DCD90FA-5898-4EEF-ACC3-38DDE62E81CB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5B95AC9-7B72-4A1A-AD82-FAFB11C2D92E}" type="doc">
      <dgm:prSet loTypeId="urn:microsoft.com/office/officeart/2005/8/layout/list1" loCatId="list" qsTypeId="urn:microsoft.com/office/officeart/2005/8/quickstyle/simple4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552C638D-3DFB-4944-A1D2-860D6BF5B8FB}">
      <dgm:prSet phldrT="[Text]" custT="1"/>
      <dgm:spPr/>
      <dgm:t>
        <a:bodyPr/>
        <a:lstStyle/>
        <a:p>
          <a:r>
            <a:rPr lang="en-US" sz="3000" b="1">
              <a:cs typeface="Times New Roman" pitchFamily="18" charset="0"/>
            </a:rPr>
            <a:t>1- Protective function:</a:t>
          </a:r>
          <a:endParaRPr lang="en-US" sz="3000" dirty="0"/>
        </a:p>
      </dgm:t>
    </dgm:pt>
    <dgm:pt modelId="{EAA4FEEB-491E-46A2-981B-A2E94FBBCD67}" type="parTrans" cxnId="{8AE4AAC7-BE35-4840-81F7-C3720580ABC9}">
      <dgm:prSet/>
      <dgm:spPr/>
      <dgm:t>
        <a:bodyPr/>
        <a:lstStyle/>
        <a:p>
          <a:endParaRPr lang="en-US"/>
        </a:p>
      </dgm:t>
    </dgm:pt>
    <dgm:pt modelId="{CE4EBB77-F8E8-4B39-9754-A83A608DC0ED}" type="sibTrans" cxnId="{8AE4AAC7-BE35-4840-81F7-C3720580ABC9}">
      <dgm:prSet/>
      <dgm:spPr/>
      <dgm:t>
        <a:bodyPr/>
        <a:lstStyle/>
        <a:p>
          <a:endParaRPr lang="en-US"/>
        </a:p>
      </dgm:t>
    </dgm:pt>
    <dgm:pt modelId="{1092766B-299D-413A-B8E5-DE1CDA28172C}">
      <dgm:prSet phldrT="[Text]" custT="1"/>
      <dgm:spPr/>
      <dgm:t>
        <a:bodyPr/>
        <a:lstStyle/>
        <a:p>
          <a:r>
            <a:rPr lang="en-US" sz="3000" b="1" dirty="0">
              <a:cs typeface="Times New Roman" pitchFamily="18" charset="0"/>
            </a:rPr>
            <a:t>2- Acid-base balance</a:t>
          </a:r>
          <a:endParaRPr lang="en-US" sz="3000" dirty="0"/>
        </a:p>
      </dgm:t>
    </dgm:pt>
    <dgm:pt modelId="{709D390D-602A-4590-9261-87A408B43ECE}" type="parTrans" cxnId="{50B2E596-547D-411A-B3E5-31E0BDCC227E}">
      <dgm:prSet/>
      <dgm:spPr/>
      <dgm:t>
        <a:bodyPr/>
        <a:lstStyle/>
        <a:p>
          <a:endParaRPr lang="en-US"/>
        </a:p>
      </dgm:t>
    </dgm:pt>
    <dgm:pt modelId="{05152F8A-3525-4839-B5C7-2394CA83775E}" type="sibTrans" cxnId="{50B2E596-547D-411A-B3E5-31E0BDCC227E}">
      <dgm:prSet/>
      <dgm:spPr/>
      <dgm:t>
        <a:bodyPr/>
        <a:lstStyle/>
        <a:p>
          <a:endParaRPr lang="en-US"/>
        </a:p>
      </dgm:t>
    </dgm:pt>
    <dgm:pt modelId="{770613B9-C13B-4FE3-9A14-785A790A7EF1}">
      <dgm:prSet phldrT="[Text]" custT="1"/>
      <dgm:spPr/>
      <dgm:t>
        <a:bodyPr/>
        <a:lstStyle/>
        <a:p>
          <a:r>
            <a:rPr lang="en-US" sz="3000" b="1">
              <a:cs typeface="Times New Roman" pitchFamily="18" charset="0"/>
            </a:rPr>
            <a:t>3-  Temperature regulations </a:t>
          </a:r>
          <a:endParaRPr lang="en-US" sz="3000" dirty="0"/>
        </a:p>
      </dgm:t>
    </dgm:pt>
    <dgm:pt modelId="{5298EEC3-4B34-4B3A-BEA6-99E1346117A9}" type="parTrans" cxnId="{C440ECD2-E99C-414C-87DD-8D816BEDF0B1}">
      <dgm:prSet/>
      <dgm:spPr/>
      <dgm:t>
        <a:bodyPr/>
        <a:lstStyle/>
        <a:p>
          <a:endParaRPr lang="en-US"/>
        </a:p>
      </dgm:t>
    </dgm:pt>
    <dgm:pt modelId="{DD24FB34-C688-4424-BE9F-58CEFFF28ED2}" type="sibTrans" cxnId="{C440ECD2-E99C-414C-87DD-8D816BEDF0B1}">
      <dgm:prSet/>
      <dgm:spPr/>
      <dgm:t>
        <a:bodyPr/>
        <a:lstStyle/>
        <a:p>
          <a:endParaRPr lang="en-US"/>
        </a:p>
      </dgm:t>
    </dgm:pt>
    <dgm:pt modelId="{A5083FCE-9A3B-42D6-B6D1-07C431DE5609}">
      <dgm:prSet custT="1"/>
      <dgm:spPr/>
      <dgm:t>
        <a:bodyPr/>
        <a:lstStyle/>
        <a:p>
          <a:r>
            <a:rPr lang="en-US" sz="3000" b="1">
              <a:cs typeface="Times New Roman" pitchFamily="18" charset="0"/>
            </a:rPr>
            <a:t>4-  Endocrine function </a:t>
          </a:r>
          <a:endParaRPr lang="en-US" sz="3000" b="1" dirty="0">
            <a:cs typeface="Times New Roman" pitchFamily="18" charset="0"/>
          </a:endParaRPr>
        </a:p>
      </dgm:t>
    </dgm:pt>
    <dgm:pt modelId="{DD1D8E1F-6F79-4E38-A709-B650CFEC60FB}" type="parTrans" cxnId="{520E0A38-D54B-4058-8036-FE63A7E9DB5B}">
      <dgm:prSet/>
      <dgm:spPr/>
      <dgm:t>
        <a:bodyPr/>
        <a:lstStyle/>
        <a:p>
          <a:endParaRPr lang="en-US"/>
        </a:p>
      </dgm:t>
    </dgm:pt>
    <dgm:pt modelId="{CBAD650E-0D31-44C8-A59D-7A05920C4C96}" type="sibTrans" cxnId="{520E0A38-D54B-4058-8036-FE63A7E9DB5B}">
      <dgm:prSet/>
      <dgm:spPr/>
      <dgm:t>
        <a:bodyPr/>
        <a:lstStyle/>
        <a:p>
          <a:endParaRPr lang="en-US"/>
        </a:p>
      </dgm:t>
    </dgm:pt>
    <dgm:pt modelId="{2B5FECD0-0F67-422B-B672-6D19C2B1E8CE}">
      <dgm:prSet custT="1"/>
      <dgm:spPr/>
      <dgm:t>
        <a:bodyPr/>
        <a:lstStyle/>
        <a:p>
          <a:r>
            <a:rPr lang="en-US" sz="3000" b="1">
              <a:cs typeface="Times New Roman" pitchFamily="18" charset="0"/>
            </a:rPr>
            <a:t>5- Regulation of blood volume </a:t>
          </a:r>
          <a:endParaRPr lang="en-US" sz="3000" b="1" dirty="0">
            <a:cs typeface="Times New Roman" pitchFamily="18" charset="0"/>
          </a:endParaRPr>
        </a:p>
      </dgm:t>
    </dgm:pt>
    <dgm:pt modelId="{BAEBD79A-A12A-488E-8B11-639F0091805E}" type="parTrans" cxnId="{6E4DA10A-B575-4072-BB0C-63BD6C88DF3E}">
      <dgm:prSet/>
      <dgm:spPr/>
      <dgm:t>
        <a:bodyPr/>
        <a:lstStyle/>
        <a:p>
          <a:endParaRPr lang="en-US"/>
        </a:p>
      </dgm:t>
    </dgm:pt>
    <dgm:pt modelId="{E2D6106F-A5A7-4F15-BA82-FDE6020A3E14}" type="sibTrans" cxnId="{6E4DA10A-B575-4072-BB0C-63BD6C88DF3E}">
      <dgm:prSet/>
      <dgm:spPr/>
      <dgm:t>
        <a:bodyPr/>
        <a:lstStyle/>
        <a:p>
          <a:endParaRPr lang="en-US"/>
        </a:p>
      </dgm:t>
    </dgm:pt>
    <dgm:pt modelId="{D5BD8F59-DB08-4061-84E3-AF38A19645D4}" type="pres">
      <dgm:prSet presAssocID="{35B95AC9-7B72-4A1A-AD82-FAFB11C2D92E}" presName="linear" presStyleCnt="0">
        <dgm:presLayoutVars>
          <dgm:dir/>
          <dgm:animLvl val="lvl"/>
          <dgm:resizeHandles val="exact"/>
        </dgm:presLayoutVars>
      </dgm:prSet>
      <dgm:spPr/>
    </dgm:pt>
    <dgm:pt modelId="{60835784-77EA-4166-BDBB-B4DBC2A63541}" type="pres">
      <dgm:prSet presAssocID="{552C638D-3DFB-4944-A1D2-860D6BF5B8FB}" presName="parentLin" presStyleCnt="0"/>
      <dgm:spPr/>
    </dgm:pt>
    <dgm:pt modelId="{D7EA14F7-9595-496E-A3E7-F54AE0F1DE72}" type="pres">
      <dgm:prSet presAssocID="{552C638D-3DFB-4944-A1D2-860D6BF5B8FB}" presName="parentLeftMargin" presStyleLbl="node1" presStyleIdx="0" presStyleCnt="5"/>
      <dgm:spPr/>
    </dgm:pt>
    <dgm:pt modelId="{1C5E69FD-F89A-4003-9AE0-EAC819E9A983}" type="pres">
      <dgm:prSet presAssocID="{552C638D-3DFB-4944-A1D2-860D6BF5B8FB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780AF0F0-A154-43AC-83D0-78EFBA18C02C}" type="pres">
      <dgm:prSet presAssocID="{552C638D-3DFB-4944-A1D2-860D6BF5B8FB}" presName="negativeSpace" presStyleCnt="0"/>
      <dgm:spPr/>
    </dgm:pt>
    <dgm:pt modelId="{699805B9-97E3-4301-BD9E-25C42E8CFB24}" type="pres">
      <dgm:prSet presAssocID="{552C638D-3DFB-4944-A1D2-860D6BF5B8FB}" presName="childText" presStyleLbl="conFgAcc1" presStyleIdx="0" presStyleCnt="5">
        <dgm:presLayoutVars>
          <dgm:bulletEnabled val="1"/>
        </dgm:presLayoutVars>
      </dgm:prSet>
      <dgm:spPr/>
    </dgm:pt>
    <dgm:pt modelId="{FCACD92F-D12A-461B-8243-2391A75AB87E}" type="pres">
      <dgm:prSet presAssocID="{CE4EBB77-F8E8-4B39-9754-A83A608DC0ED}" presName="spaceBetweenRectangles" presStyleCnt="0"/>
      <dgm:spPr/>
    </dgm:pt>
    <dgm:pt modelId="{98CDE05B-EA4C-4EA9-B05A-6D8E57FF87FC}" type="pres">
      <dgm:prSet presAssocID="{1092766B-299D-413A-B8E5-DE1CDA28172C}" presName="parentLin" presStyleCnt="0"/>
      <dgm:spPr/>
    </dgm:pt>
    <dgm:pt modelId="{4F88C8B6-CBAE-4764-ACA5-BDC7EF647F9E}" type="pres">
      <dgm:prSet presAssocID="{1092766B-299D-413A-B8E5-DE1CDA28172C}" presName="parentLeftMargin" presStyleLbl="node1" presStyleIdx="0" presStyleCnt="5"/>
      <dgm:spPr/>
    </dgm:pt>
    <dgm:pt modelId="{64BA56CC-87C8-4464-A5C8-802A644ADB83}" type="pres">
      <dgm:prSet presAssocID="{1092766B-299D-413A-B8E5-DE1CDA28172C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B6EA1F96-A595-4F55-9F3E-45E2CA85A68E}" type="pres">
      <dgm:prSet presAssocID="{1092766B-299D-413A-B8E5-DE1CDA28172C}" presName="negativeSpace" presStyleCnt="0"/>
      <dgm:spPr/>
    </dgm:pt>
    <dgm:pt modelId="{B4B69D80-8650-4C2A-915F-E8885EE9621F}" type="pres">
      <dgm:prSet presAssocID="{1092766B-299D-413A-B8E5-DE1CDA28172C}" presName="childText" presStyleLbl="conFgAcc1" presStyleIdx="1" presStyleCnt="5">
        <dgm:presLayoutVars>
          <dgm:bulletEnabled val="1"/>
        </dgm:presLayoutVars>
      </dgm:prSet>
      <dgm:spPr/>
    </dgm:pt>
    <dgm:pt modelId="{F1B8AD17-AA68-4B12-9661-5D4052BAF829}" type="pres">
      <dgm:prSet presAssocID="{05152F8A-3525-4839-B5C7-2394CA83775E}" presName="spaceBetweenRectangles" presStyleCnt="0"/>
      <dgm:spPr/>
    </dgm:pt>
    <dgm:pt modelId="{C24F6526-A4B1-48DA-8086-AB0EEF8540BC}" type="pres">
      <dgm:prSet presAssocID="{770613B9-C13B-4FE3-9A14-785A790A7EF1}" presName="parentLin" presStyleCnt="0"/>
      <dgm:spPr/>
    </dgm:pt>
    <dgm:pt modelId="{D0DBED0A-FD3C-417B-B04C-E67EEE3ECD83}" type="pres">
      <dgm:prSet presAssocID="{770613B9-C13B-4FE3-9A14-785A790A7EF1}" presName="parentLeftMargin" presStyleLbl="node1" presStyleIdx="1" presStyleCnt="5"/>
      <dgm:spPr/>
    </dgm:pt>
    <dgm:pt modelId="{C9CA999A-35B1-452A-AC2A-99ED1A28DE5F}" type="pres">
      <dgm:prSet presAssocID="{770613B9-C13B-4FE3-9A14-785A790A7EF1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5D238186-E07A-4BB3-856B-61B11855707D}" type="pres">
      <dgm:prSet presAssocID="{770613B9-C13B-4FE3-9A14-785A790A7EF1}" presName="negativeSpace" presStyleCnt="0"/>
      <dgm:spPr/>
    </dgm:pt>
    <dgm:pt modelId="{DDE777FD-EBB8-48BE-8352-6CF61B862B55}" type="pres">
      <dgm:prSet presAssocID="{770613B9-C13B-4FE3-9A14-785A790A7EF1}" presName="childText" presStyleLbl="conFgAcc1" presStyleIdx="2" presStyleCnt="5">
        <dgm:presLayoutVars>
          <dgm:bulletEnabled val="1"/>
        </dgm:presLayoutVars>
      </dgm:prSet>
      <dgm:spPr/>
    </dgm:pt>
    <dgm:pt modelId="{559FF0A8-971A-456B-8E25-B762C65613F0}" type="pres">
      <dgm:prSet presAssocID="{DD24FB34-C688-4424-BE9F-58CEFFF28ED2}" presName="spaceBetweenRectangles" presStyleCnt="0"/>
      <dgm:spPr/>
    </dgm:pt>
    <dgm:pt modelId="{2364C329-B47B-4870-9A41-70D287DA6D53}" type="pres">
      <dgm:prSet presAssocID="{A5083FCE-9A3B-42D6-B6D1-07C431DE5609}" presName="parentLin" presStyleCnt="0"/>
      <dgm:spPr/>
    </dgm:pt>
    <dgm:pt modelId="{9DC45DF6-2D38-4A95-B539-E8D950702FED}" type="pres">
      <dgm:prSet presAssocID="{A5083FCE-9A3B-42D6-B6D1-07C431DE5609}" presName="parentLeftMargin" presStyleLbl="node1" presStyleIdx="2" presStyleCnt="5"/>
      <dgm:spPr/>
    </dgm:pt>
    <dgm:pt modelId="{DE4005E8-EBA1-443D-8DB0-1EECBA35339C}" type="pres">
      <dgm:prSet presAssocID="{A5083FCE-9A3B-42D6-B6D1-07C431DE5609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F120E1F4-23BD-4CF1-B1EB-C6118FEA3D09}" type="pres">
      <dgm:prSet presAssocID="{A5083FCE-9A3B-42D6-B6D1-07C431DE5609}" presName="negativeSpace" presStyleCnt="0"/>
      <dgm:spPr/>
    </dgm:pt>
    <dgm:pt modelId="{4BA36458-285F-4689-90CE-73CCBA62AAE1}" type="pres">
      <dgm:prSet presAssocID="{A5083FCE-9A3B-42D6-B6D1-07C431DE5609}" presName="childText" presStyleLbl="conFgAcc1" presStyleIdx="3" presStyleCnt="5">
        <dgm:presLayoutVars>
          <dgm:bulletEnabled val="1"/>
        </dgm:presLayoutVars>
      </dgm:prSet>
      <dgm:spPr/>
    </dgm:pt>
    <dgm:pt modelId="{4F4ABA35-D689-4763-9426-F1F6E36C25BE}" type="pres">
      <dgm:prSet presAssocID="{CBAD650E-0D31-44C8-A59D-7A05920C4C96}" presName="spaceBetweenRectangles" presStyleCnt="0"/>
      <dgm:spPr/>
    </dgm:pt>
    <dgm:pt modelId="{00598A98-0C77-4495-A9A6-DDC3B2D77ED4}" type="pres">
      <dgm:prSet presAssocID="{2B5FECD0-0F67-422B-B672-6D19C2B1E8CE}" presName="parentLin" presStyleCnt="0"/>
      <dgm:spPr/>
    </dgm:pt>
    <dgm:pt modelId="{81160AD7-D303-4B54-8C1E-1E6B5F13B04F}" type="pres">
      <dgm:prSet presAssocID="{2B5FECD0-0F67-422B-B672-6D19C2B1E8CE}" presName="parentLeftMargin" presStyleLbl="node1" presStyleIdx="3" presStyleCnt="5"/>
      <dgm:spPr/>
    </dgm:pt>
    <dgm:pt modelId="{51B2821E-BCC0-466B-A72C-A829E8D679E7}" type="pres">
      <dgm:prSet presAssocID="{2B5FECD0-0F67-422B-B672-6D19C2B1E8CE}" presName="parentText" presStyleLbl="node1" presStyleIdx="4" presStyleCnt="5">
        <dgm:presLayoutVars>
          <dgm:chMax val="0"/>
          <dgm:bulletEnabled val="1"/>
        </dgm:presLayoutVars>
      </dgm:prSet>
      <dgm:spPr/>
    </dgm:pt>
    <dgm:pt modelId="{604A201F-85A5-4793-99D5-9228C34A54AA}" type="pres">
      <dgm:prSet presAssocID="{2B5FECD0-0F67-422B-B672-6D19C2B1E8CE}" presName="negativeSpace" presStyleCnt="0"/>
      <dgm:spPr/>
    </dgm:pt>
    <dgm:pt modelId="{CDFCC379-2FE2-469D-8B7C-B97155BD7B86}" type="pres">
      <dgm:prSet presAssocID="{2B5FECD0-0F67-422B-B672-6D19C2B1E8CE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6E4DA10A-B575-4072-BB0C-63BD6C88DF3E}" srcId="{35B95AC9-7B72-4A1A-AD82-FAFB11C2D92E}" destId="{2B5FECD0-0F67-422B-B672-6D19C2B1E8CE}" srcOrd="4" destOrd="0" parTransId="{BAEBD79A-A12A-488E-8B11-639F0091805E}" sibTransId="{E2D6106F-A5A7-4F15-BA82-FDE6020A3E14}"/>
    <dgm:cxn modelId="{6992EE18-3CEF-44F9-A3C6-36BEB986B364}" type="presOf" srcId="{770613B9-C13B-4FE3-9A14-785A790A7EF1}" destId="{C9CA999A-35B1-452A-AC2A-99ED1A28DE5F}" srcOrd="1" destOrd="0" presId="urn:microsoft.com/office/officeart/2005/8/layout/list1"/>
    <dgm:cxn modelId="{A8236821-BF08-48E5-AACC-2B688446516A}" type="presOf" srcId="{A5083FCE-9A3B-42D6-B6D1-07C431DE5609}" destId="{9DC45DF6-2D38-4A95-B539-E8D950702FED}" srcOrd="0" destOrd="0" presId="urn:microsoft.com/office/officeart/2005/8/layout/list1"/>
    <dgm:cxn modelId="{05549025-DB59-4836-B437-43C64101A74C}" type="presOf" srcId="{35B95AC9-7B72-4A1A-AD82-FAFB11C2D92E}" destId="{D5BD8F59-DB08-4061-84E3-AF38A19645D4}" srcOrd="0" destOrd="0" presId="urn:microsoft.com/office/officeart/2005/8/layout/list1"/>
    <dgm:cxn modelId="{520E0A38-D54B-4058-8036-FE63A7E9DB5B}" srcId="{35B95AC9-7B72-4A1A-AD82-FAFB11C2D92E}" destId="{A5083FCE-9A3B-42D6-B6D1-07C431DE5609}" srcOrd="3" destOrd="0" parTransId="{DD1D8E1F-6F79-4E38-A709-B650CFEC60FB}" sibTransId="{CBAD650E-0D31-44C8-A59D-7A05920C4C96}"/>
    <dgm:cxn modelId="{69238C42-6DE9-46CE-8406-D3ABB18F9B5B}" type="presOf" srcId="{552C638D-3DFB-4944-A1D2-860D6BF5B8FB}" destId="{D7EA14F7-9595-496E-A3E7-F54AE0F1DE72}" srcOrd="0" destOrd="0" presId="urn:microsoft.com/office/officeart/2005/8/layout/list1"/>
    <dgm:cxn modelId="{85256364-3F12-4D3D-B252-E707CADF31F2}" type="presOf" srcId="{1092766B-299D-413A-B8E5-DE1CDA28172C}" destId="{64BA56CC-87C8-4464-A5C8-802A644ADB83}" srcOrd="1" destOrd="0" presId="urn:microsoft.com/office/officeart/2005/8/layout/list1"/>
    <dgm:cxn modelId="{D6E5B074-EB96-4BCC-8224-566E33801037}" type="presOf" srcId="{A5083FCE-9A3B-42D6-B6D1-07C431DE5609}" destId="{DE4005E8-EBA1-443D-8DB0-1EECBA35339C}" srcOrd="1" destOrd="0" presId="urn:microsoft.com/office/officeart/2005/8/layout/list1"/>
    <dgm:cxn modelId="{50B2E596-547D-411A-B3E5-31E0BDCC227E}" srcId="{35B95AC9-7B72-4A1A-AD82-FAFB11C2D92E}" destId="{1092766B-299D-413A-B8E5-DE1CDA28172C}" srcOrd="1" destOrd="0" parTransId="{709D390D-602A-4590-9261-87A408B43ECE}" sibTransId="{05152F8A-3525-4839-B5C7-2394CA83775E}"/>
    <dgm:cxn modelId="{0E7DBA9D-15AD-4292-BE33-2199D76695D0}" type="presOf" srcId="{770613B9-C13B-4FE3-9A14-785A790A7EF1}" destId="{D0DBED0A-FD3C-417B-B04C-E67EEE3ECD83}" srcOrd="0" destOrd="0" presId="urn:microsoft.com/office/officeart/2005/8/layout/list1"/>
    <dgm:cxn modelId="{3576E2AA-7B46-4BBC-8478-32AF726062BF}" type="presOf" srcId="{552C638D-3DFB-4944-A1D2-860D6BF5B8FB}" destId="{1C5E69FD-F89A-4003-9AE0-EAC819E9A983}" srcOrd="1" destOrd="0" presId="urn:microsoft.com/office/officeart/2005/8/layout/list1"/>
    <dgm:cxn modelId="{255FA9BF-8823-4865-AB7C-DAF8E0303A7E}" type="presOf" srcId="{2B5FECD0-0F67-422B-B672-6D19C2B1E8CE}" destId="{51B2821E-BCC0-466B-A72C-A829E8D679E7}" srcOrd="1" destOrd="0" presId="urn:microsoft.com/office/officeart/2005/8/layout/list1"/>
    <dgm:cxn modelId="{0C8CC7C5-65FB-4C9D-8F8F-999D2E5BCE91}" type="presOf" srcId="{1092766B-299D-413A-B8E5-DE1CDA28172C}" destId="{4F88C8B6-CBAE-4764-ACA5-BDC7EF647F9E}" srcOrd="0" destOrd="0" presId="urn:microsoft.com/office/officeart/2005/8/layout/list1"/>
    <dgm:cxn modelId="{8AE4AAC7-BE35-4840-81F7-C3720580ABC9}" srcId="{35B95AC9-7B72-4A1A-AD82-FAFB11C2D92E}" destId="{552C638D-3DFB-4944-A1D2-860D6BF5B8FB}" srcOrd="0" destOrd="0" parTransId="{EAA4FEEB-491E-46A2-981B-A2E94FBBCD67}" sibTransId="{CE4EBB77-F8E8-4B39-9754-A83A608DC0ED}"/>
    <dgm:cxn modelId="{C440ECD2-E99C-414C-87DD-8D816BEDF0B1}" srcId="{35B95AC9-7B72-4A1A-AD82-FAFB11C2D92E}" destId="{770613B9-C13B-4FE3-9A14-785A790A7EF1}" srcOrd="2" destOrd="0" parTransId="{5298EEC3-4B34-4B3A-BEA6-99E1346117A9}" sibTransId="{DD24FB34-C688-4424-BE9F-58CEFFF28ED2}"/>
    <dgm:cxn modelId="{355813E0-F9EA-4F4D-AE32-69608A1BEB0C}" type="presOf" srcId="{2B5FECD0-0F67-422B-B672-6D19C2B1E8CE}" destId="{81160AD7-D303-4B54-8C1E-1E6B5F13B04F}" srcOrd="0" destOrd="0" presId="urn:microsoft.com/office/officeart/2005/8/layout/list1"/>
    <dgm:cxn modelId="{85CAA4FC-3612-4935-AEC1-DDCF258126E5}" type="presParOf" srcId="{D5BD8F59-DB08-4061-84E3-AF38A19645D4}" destId="{60835784-77EA-4166-BDBB-B4DBC2A63541}" srcOrd="0" destOrd="0" presId="urn:microsoft.com/office/officeart/2005/8/layout/list1"/>
    <dgm:cxn modelId="{B2833C7F-1432-41FA-BD9B-748E7EAE2837}" type="presParOf" srcId="{60835784-77EA-4166-BDBB-B4DBC2A63541}" destId="{D7EA14F7-9595-496E-A3E7-F54AE0F1DE72}" srcOrd="0" destOrd="0" presId="urn:microsoft.com/office/officeart/2005/8/layout/list1"/>
    <dgm:cxn modelId="{67F8AADE-425A-43C3-AEE4-408E5EE13AAF}" type="presParOf" srcId="{60835784-77EA-4166-BDBB-B4DBC2A63541}" destId="{1C5E69FD-F89A-4003-9AE0-EAC819E9A983}" srcOrd="1" destOrd="0" presId="urn:microsoft.com/office/officeart/2005/8/layout/list1"/>
    <dgm:cxn modelId="{62FC3A24-AE61-440B-886A-8D2FE79D3BE3}" type="presParOf" srcId="{D5BD8F59-DB08-4061-84E3-AF38A19645D4}" destId="{780AF0F0-A154-43AC-83D0-78EFBA18C02C}" srcOrd="1" destOrd="0" presId="urn:microsoft.com/office/officeart/2005/8/layout/list1"/>
    <dgm:cxn modelId="{9E1AFE02-A858-477C-BD79-629321B909B1}" type="presParOf" srcId="{D5BD8F59-DB08-4061-84E3-AF38A19645D4}" destId="{699805B9-97E3-4301-BD9E-25C42E8CFB24}" srcOrd="2" destOrd="0" presId="urn:microsoft.com/office/officeart/2005/8/layout/list1"/>
    <dgm:cxn modelId="{768D1C43-D4A7-4D04-9ED8-D0589433AEFC}" type="presParOf" srcId="{D5BD8F59-DB08-4061-84E3-AF38A19645D4}" destId="{FCACD92F-D12A-461B-8243-2391A75AB87E}" srcOrd="3" destOrd="0" presId="urn:microsoft.com/office/officeart/2005/8/layout/list1"/>
    <dgm:cxn modelId="{99A43A5D-0E23-4B7A-A599-45222F8A1BDC}" type="presParOf" srcId="{D5BD8F59-DB08-4061-84E3-AF38A19645D4}" destId="{98CDE05B-EA4C-4EA9-B05A-6D8E57FF87FC}" srcOrd="4" destOrd="0" presId="urn:microsoft.com/office/officeart/2005/8/layout/list1"/>
    <dgm:cxn modelId="{88787946-F743-463D-B5C2-CB0270F3275E}" type="presParOf" srcId="{98CDE05B-EA4C-4EA9-B05A-6D8E57FF87FC}" destId="{4F88C8B6-CBAE-4764-ACA5-BDC7EF647F9E}" srcOrd="0" destOrd="0" presId="urn:microsoft.com/office/officeart/2005/8/layout/list1"/>
    <dgm:cxn modelId="{CDC0BAF6-0431-4CF0-AA60-1050BCA20122}" type="presParOf" srcId="{98CDE05B-EA4C-4EA9-B05A-6D8E57FF87FC}" destId="{64BA56CC-87C8-4464-A5C8-802A644ADB83}" srcOrd="1" destOrd="0" presId="urn:microsoft.com/office/officeart/2005/8/layout/list1"/>
    <dgm:cxn modelId="{606AA58D-B0B4-4117-AE79-2451385FEAD6}" type="presParOf" srcId="{D5BD8F59-DB08-4061-84E3-AF38A19645D4}" destId="{B6EA1F96-A595-4F55-9F3E-45E2CA85A68E}" srcOrd="5" destOrd="0" presId="urn:microsoft.com/office/officeart/2005/8/layout/list1"/>
    <dgm:cxn modelId="{E5B7B4A0-810B-43DC-99CB-9F4493316F33}" type="presParOf" srcId="{D5BD8F59-DB08-4061-84E3-AF38A19645D4}" destId="{B4B69D80-8650-4C2A-915F-E8885EE9621F}" srcOrd="6" destOrd="0" presId="urn:microsoft.com/office/officeart/2005/8/layout/list1"/>
    <dgm:cxn modelId="{B0547040-8CDC-488C-BAF2-A5C1847805DF}" type="presParOf" srcId="{D5BD8F59-DB08-4061-84E3-AF38A19645D4}" destId="{F1B8AD17-AA68-4B12-9661-5D4052BAF829}" srcOrd="7" destOrd="0" presId="urn:microsoft.com/office/officeart/2005/8/layout/list1"/>
    <dgm:cxn modelId="{2F7601B3-76B9-440B-BE8D-E470B2631B67}" type="presParOf" srcId="{D5BD8F59-DB08-4061-84E3-AF38A19645D4}" destId="{C24F6526-A4B1-48DA-8086-AB0EEF8540BC}" srcOrd="8" destOrd="0" presId="urn:microsoft.com/office/officeart/2005/8/layout/list1"/>
    <dgm:cxn modelId="{5BC04C4B-B715-4DF5-96BA-5856F9035534}" type="presParOf" srcId="{C24F6526-A4B1-48DA-8086-AB0EEF8540BC}" destId="{D0DBED0A-FD3C-417B-B04C-E67EEE3ECD83}" srcOrd="0" destOrd="0" presId="urn:microsoft.com/office/officeart/2005/8/layout/list1"/>
    <dgm:cxn modelId="{20EDED7D-B834-428D-9D9D-7DC217548EB8}" type="presParOf" srcId="{C24F6526-A4B1-48DA-8086-AB0EEF8540BC}" destId="{C9CA999A-35B1-452A-AC2A-99ED1A28DE5F}" srcOrd="1" destOrd="0" presId="urn:microsoft.com/office/officeart/2005/8/layout/list1"/>
    <dgm:cxn modelId="{F4E67675-EA77-4579-B948-88553C915B91}" type="presParOf" srcId="{D5BD8F59-DB08-4061-84E3-AF38A19645D4}" destId="{5D238186-E07A-4BB3-856B-61B11855707D}" srcOrd="9" destOrd="0" presId="urn:microsoft.com/office/officeart/2005/8/layout/list1"/>
    <dgm:cxn modelId="{6A2F33B1-147B-4744-B03D-FD0F56BF3E96}" type="presParOf" srcId="{D5BD8F59-DB08-4061-84E3-AF38A19645D4}" destId="{DDE777FD-EBB8-48BE-8352-6CF61B862B55}" srcOrd="10" destOrd="0" presId="urn:microsoft.com/office/officeart/2005/8/layout/list1"/>
    <dgm:cxn modelId="{381044B1-9A1B-47B1-8870-4FFA38642A67}" type="presParOf" srcId="{D5BD8F59-DB08-4061-84E3-AF38A19645D4}" destId="{559FF0A8-971A-456B-8E25-B762C65613F0}" srcOrd="11" destOrd="0" presId="urn:microsoft.com/office/officeart/2005/8/layout/list1"/>
    <dgm:cxn modelId="{9C9EBB63-C4B0-467B-9CD5-00F628E7F7BF}" type="presParOf" srcId="{D5BD8F59-DB08-4061-84E3-AF38A19645D4}" destId="{2364C329-B47B-4870-9A41-70D287DA6D53}" srcOrd="12" destOrd="0" presId="urn:microsoft.com/office/officeart/2005/8/layout/list1"/>
    <dgm:cxn modelId="{8479629B-4CD4-4E05-90AD-DEC485E993A2}" type="presParOf" srcId="{2364C329-B47B-4870-9A41-70D287DA6D53}" destId="{9DC45DF6-2D38-4A95-B539-E8D950702FED}" srcOrd="0" destOrd="0" presId="urn:microsoft.com/office/officeart/2005/8/layout/list1"/>
    <dgm:cxn modelId="{7249B9B5-1814-4926-A268-0EA3DA5D14E2}" type="presParOf" srcId="{2364C329-B47B-4870-9A41-70D287DA6D53}" destId="{DE4005E8-EBA1-443D-8DB0-1EECBA35339C}" srcOrd="1" destOrd="0" presId="urn:microsoft.com/office/officeart/2005/8/layout/list1"/>
    <dgm:cxn modelId="{ABD5FD65-8174-417C-871C-07EDAD9B4E70}" type="presParOf" srcId="{D5BD8F59-DB08-4061-84E3-AF38A19645D4}" destId="{F120E1F4-23BD-4CF1-B1EB-C6118FEA3D09}" srcOrd="13" destOrd="0" presId="urn:microsoft.com/office/officeart/2005/8/layout/list1"/>
    <dgm:cxn modelId="{4080D868-211B-4845-8EC5-371BCBE1155A}" type="presParOf" srcId="{D5BD8F59-DB08-4061-84E3-AF38A19645D4}" destId="{4BA36458-285F-4689-90CE-73CCBA62AAE1}" srcOrd="14" destOrd="0" presId="urn:microsoft.com/office/officeart/2005/8/layout/list1"/>
    <dgm:cxn modelId="{29CE8A52-B258-478B-92C5-D7DBB43F016A}" type="presParOf" srcId="{D5BD8F59-DB08-4061-84E3-AF38A19645D4}" destId="{4F4ABA35-D689-4763-9426-F1F6E36C25BE}" srcOrd="15" destOrd="0" presId="urn:microsoft.com/office/officeart/2005/8/layout/list1"/>
    <dgm:cxn modelId="{B214DA3D-37D7-450B-A918-4A4A898CBE08}" type="presParOf" srcId="{D5BD8F59-DB08-4061-84E3-AF38A19645D4}" destId="{00598A98-0C77-4495-A9A6-DDC3B2D77ED4}" srcOrd="16" destOrd="0" presId="urn:microsoft.com/office/officeart/2005/8/layout/list1"/>
    <dgm:cxn modelId="{5CA0894D-02A3-46D1-BF73-509A7DA54189}" type="presParOf" srcId="{00598A98-0C77-4495-A9A6-DDC3B2D77ED4}" destId="{81160AD7-D303-4B54-8C1E-1E6B5F13B04F}" srcOrd="0" destOrd="0" presId="urn:microsoft.com/office/officeart/2005/8/layout/list1"/>
    <dgm:cxn modelId="{AC0FBC58-A5AC-421D-8428-80FE6D189F5C}" type="presParOf" srcId="{00598A98-0C77-4495-A9A6-DDC3B2D77ED4}" destId="{51B2821E-BCC0-466B-A72C-A829E8D679E7}" srcOrd="1" destOrd="0" presId="urn:microsoft.com/office/officeart/2005/8/layout/list1"/>
    <dgm:cxn modelId="{DE2188D1-61FC-4812-BCD5-615409C202AE}" type="presParOf" srcId="{D5BD8F59-DB08-4061-84E3-AF38A19645D4}" destId="{604A201F-85A5-4793-99D5-9228C34A54AA}" srcOrd="17" destOrd="0" presId="urn:microsoft.com/office/officeart/2005/8/layout/list1"/>
    <dgm:cxn modelId="{16FF1622-6216-45C5-AF71-3E2F803A8A50}" type="presParOf" srcId="{D5BD8F59-DB08-4061-84E3-AF38A19645D4}" destId="{CDFCC379-2FE2-469D-8B7C-B97155BD7B86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99F9233-6D64-4E7D-AF06-6F7F8BED569C}" type="doc">
      <dgm:prSet loTypeId="urn:microsoft.com/office/officeart/2005/8/layout/vList2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4E39E02-63EE-4FE1-A39A-5CCA6668F644}">
      <dgm:prSet phldrT="[Text]"/>
      <dgm:spPr/>
      <dgm:t>
        <a:bodyPr/>
        <a:lstStyle/>
        <a:p>
          <a:r>
            <a:rPr lang="en-US" b="1" dirty="0">
              <a:solidFill>
                <a:schemeClr val="bg1"/>
              </a:solidFill>
            </a:rPr>
            <a:t>conducting air from atmosphere to the lower respiratory tract</a:t>
          </a:r>
        </a:p>
      </dgm:t>
    </dgm:pt>
    <dgm:pt modelId="{E7D4EFE5-BD25-4F4F-A125-048FBDD69F9A}" type="parTrans" cxnId="{633E3E06-52E8-473A-9D04-180492D62F79}">
      <dgm:prSet/>
      <dgm:spPr/>
      <dgm:t>
        <a:bodyPr/>
        <a:lstStyle/>
        <a:p>
          <a:endParaRPr lang="en-US"/>
        </a:p>
      </dgm:t>
    </dgm:pt>
    <dgm:pt modelId="{543AA06C-0414-4B30-A6F6-2009A712AEA9}" type="sibTrans" cxnId="{633E3E06-52E8-473A-9D04-180492D62F79}">
      <dgm:prSet/>
      <dgm:spPr/>
      <dgm:t>
        <a:bodyPr/>
        <a:lstStyle/>
        <a:p>
          <a:endParaRPr lang="en-US"/>
        </a:p>
      </dgm:t>
    </dgm:pt>
    <dgm:pt modelId="{405C813B-9D70-4994-872F-8B66082417BF}">
      <dgm:prSet/>
      <dgm:spPr/>
      <dgm:t>
        <a:bodyPr/>
        <a:lstStyle/>
        <a:p>
          <a:r>
            <a:rPr lang="en-US" b="1" dirty="0">
              <a:solidFill>
                <a:schemeClr val="bg1"/>
              </a:solidFill>
            </a:rPr>
            <a:t> conditioning (warming, humidification and trapping of particles) inspired air</a:t>
          </a:r>
        </a:p>
      </dgm:t>
    </dgm:pt>
    <dgm:pt modelId="{3DE7B129-7028-452C-9483-57D26BEBFA96}" type="parTrans" cxnId="{2DDC278B-69F6-4529-BB39-9FCED1DF0017}">
      <dgm:prSet/>
      <dgm:spPr/>
      <dgm:t>
        <a:bodyPr/>
        <a:lstStyle/>
        <a:p>
          <a:endParaRPr lang="en-US"/>
        </a:p>
      </dgm:t>
    </dgm:pt>
    <dgm:pt modelId="{D762C44B-9F7D-4F61-A6CE-E38CB8EC9C6D}" type="sibTrans" cxnId="{2DDC278B-69F6-4529-BB39-9FCED1DF0017}">
      <dgm:prSet/>
      <dgm:spPr/>
      <dgm:t>
        <a:bodyPr/>
        <a:lstStyle/>
        <a:p>
          <a:endParaRPr lang="en-US"/>
        </a:p>
      </dgm:t>
    </dgm:pt>
    <dgm:pt modelId="{5E2ABD15-B5FF-4F7D-8C31-160668DF5849}">
      <dgm:prSet/>
      <dgm:spPr/>
      <dgm:t>
        <a:bodyPr/>
        <a:lstStyle/>
        <a:p>
          <a:r>
            <a:rPr lang="en-US" b="1">
              <a:solidFill>
                <a:schemeClr val="bg1"/>
              </a:solidFill>
            </a:rPr>
            <a:t> protection of the airway during swallowing (larynx)</a:t>
          </a:r>
        </a:p>
      </dgm:t>
    </dgm:pt>
    <dgm:pt modelId="{A1F94C52-C0C1-4CCC-A6ED-48DE43418923}" type="parTrans" cxnId="{D3DC02AF-8216-483F-81DA-C2CA68F19CE0}">
      <dgm:prSet/>
      <dgm:spPr/>
      <dgm:t>
        <a:bodyPr/>
        <a:lstStyle/>
        <a:p>
          <a:endParaRPr lang="en-US"/>
        </a:p>
      </dgm:t>
    </dgm:pt>
    <dgm:pt modelId="{99DCB8C4-152E-411F-97FD-CA3831FED517}" type="sibTrans" cxnId="{D3DC02AF-8216-483F-81DA-C2CA68F19CE0}">
      <dgm:prSet/>
      <dgm:spPr/>
      <dgm:t>
        <a:bodyPr/>
        <a:lstStyle/>
        <a:p>
          <a:endParaRPr lang="en-US"/>
        </a:p>
      </dgm:t>
    </dgm:pt>
    <dgm:pt modelId="{7BA7ACD2-7D48-489F-97BE-B74104EB899C}" type="pres">
      <dgm:prSet presAssocID="{099F9233-6D64-4E7D-AF06-6F7F8BED569C}" presName="linear" presStyleCnt="0">
        <dgm:presLayoutVars>
          <dgm:animLvl val="lvl"/>
          <dgm:resizeHandles val="exact"/>
        </dgm:presLayoutVars>
      </dgm:prSet>
      <dgm:spPr/>
    </dgm:pt>
    <dgm:pt modelId="{59906B04-CDDD-41DD-82F9-54BBC2C16739}" type="pres">
      <dgm:prSet presAssocID="{B4E39E02-63EE-4FE1-A39A-5CCA6668F644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A00CB078-0A48-474A-BAC5-F5534E3896F1}" type="pres">
      <dgm:prSet presAssocID="{543AA06C-0414-4B30-A6F6-2009A712AEA9}" presName="spacer" presStyleCnt="0"/>
      <dgm:spPr/>
    </dgm:pt>
    <dgm:pt modelId="{529B9155-AB33-424C-9CEF-58B06C280396}" type="pres">
      <dgm:prSet presAssocID="{405C813B-9D70-4994-872F-8B66082417BF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F945ED6A-13BF-4C50-B1D9-741DDD764D24}" type="pres">
      <dgm:prSet presAssocID="{D762C44B-9F7D-4F61-A6CE-E38CB8EC9C6D}" presName="spacer" presStyleCnt="0"/>
      <dgm:spPr/>
    </dgm:pt>
    <dgm:pt modelId="{211F899C-2823-4198-83B3-38DEC95B8213}" type="pres">
      <dgm:prSet presAssocID="{5E2ABD15-B5FF-4F7D-8C31-160668DF5849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633E3E06-52E8-473A-9D04-180492D62F79}" srcId="{099F9233-6D64-4E7D-AF06-6F7F8BED569C}" destId="{B4E39E02-63EE-4FE1-A39A-5CCA6668F644}" srcOrd="0" destOrd="0" parTransId="{E7D4EFE5-BD25-4F4F-A125-048FBDD69F9A}" sibTransId="{543AA06C-0414-4B30-A6F6-2009A712AEA9}"/>
    <dgm:cxn modelId="{A7624A0B-AA3D-4170-9B42-0D2983044989}" type="presOf" srcId="{405C813B-9D70-4994-872F-8B66082417BF}" destId="{529B9155-AB33-424C-9CEF-58B06C280396}" srcOrd="0" destOrd="0" presId="urn:microsoft.com/office/officeart/2005/8/layout/vList2"/>
    <dgm:cxn modelId="{AAE9A165-9CC7-475F-AFFF-B53C21BAB299}" type="presOf" srcId="{B4E39E02-63EE-4FE1-A39A-5CCA6668F644}" destId="{59906B04-CDDD-41DD-82F9-54BBC2C16739}" srcOrd="0" destOrd="0" presId="urn:microsoft.com/office/officeart/2005/8/layout/vList2"/>
    <dgm:cxn modelId="{5CE93D75-7C9A-44A5-91A1-4A550A528B21}" type="presOf" srcId="{099F9233-6D64-4E7D-AF06-6F7F8BED569C}" destId="{7BA7ACD2-7D48-489F-97BE-B74104EB899C}" srcOrd="0" destOrd="0" presId="urn:microsoft.com/office/officeart/2005/8/layout/vList2"/>
    <dgm:cxn modelId="{4CB7D889-FB55-42A1-A146-6834581F46B1}" type="presOf" srcId="{5E2ABD15-B5FF-4F7D-8C31-160668DF5849}" destId="{211F899C-2823-4198-83B3-38DEC95B8213}" srcOrd="0" destOrd="0" presId="urn:microsoft.com/office/officeart/2005/8/layout/vList2"/>
    <dgm:cxn modelId="{2DDC278B-69F6-4529-BB39-9FCED1DF0017}" srcId="{099F9233-6D64-4E7D-AF06-6F7F8BED569C}" destId="{405C813B-9D70-4994-872F-8B66082417BF}" srcOrd="1" destOrd="0" parTransId="{3DE7B129-7028-452C-9483-57D26BEBFA96}" sibTransId="{D762C44B-9F7D-4F61-A6CE-E38CB8EC9C6D}"/>
    <dgm:cxn modelId="{D3DC02AF-8216-483F-81DA-C2CA68F19CE0}" srcId="{099F9233-6D64-4E7D-AF06-6F7F8BED569C}" destId="{5E2ABD15-B5FF-4F7D-8C31-160668DF5849}" srcOrd="2" destOrd="0" parTransId="{A1F94C52-C0C1-4CCC-A6ED-48DE43418923}" sibTransId="{99DCB8C4-152E-411F-97FD-CA3831FED517}"/>
    <dgm:cxn modelId="{02A6B465-4EA9-46B4-AAA8-6EDB41B97EC2}" type="presParOf" srcId="{7BA7ACD2-7D48-489F-97BE-B74104EB899C}" destId="{59906B04-CDDD-41DD-82F9-54BBC2C16739}" srcOrd="0" destOrd="0" presId="urn:microsoft.com/office/officeart/2005/8/layout/vList2"/>
    <dgm:cxn modelId="{FD4C8767-A8AE-401B-893A-C31093B6BA1E}" type="presParOf" srcId="{7BA7ACD2-7D48-489F-97BE-B74104EB899C}" destId="{A00CB078-0A48-474A-BAC5-F5534E3896F1}" srcOrd="1" destOrd="0" presId="urn:microsoft.com/office/officeart/2005/8/layout/vList2"/>
    <dgm:cxn modelId="{65004B41-1CF7-40F3-88D8-2957E5C554A2}" type="presParOf" srcId="{7BA7ACD2-7D48-489F-97BE-B74104EB899C}" destId="{529B9155-AB33-424C-9CEF-58B06C280396}" srcOrd="2" destOrd="0" presId="urn:microsoft.com/office/officeart/2005/8/layout/vList2"/>
    <dgm:cxn modelId="{CEBF5BB0-FDC3-4050-AC33-82C029626669}" type="presParOf" srcId="{7BA7ACD2-7D48-489F-97BE-B74104EB899C}" destId="{F945ED6A-13BF-4C50-B1D9-741DDD764D24}" srcOrd="3" destOrd="0" presId="urn:microsoft.com/office/officeart/2005/8/layout/vList2"/>
    <dgm:cxn modelId="{E8A84094-6CE5-415C-8A59-FD32BCA14FC0}" type="presParOf" srcId="{7BA7ACD2-7D48-489F-97BE-B74104EB899C}" destId="{211F899C-2823-4198-83B3-38DEC95B8213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99F9233-6D64-4E7D-AF06-6F7F8BED569C}" type="doc">
      <dgm:prSet loTypeId="urn:microsoft.com/office/officeart/2005/8/layout/vList2" loCatId="list" qsTypeId="urn:microsoft.com/office/officeart/2005/8/quickstyle/3d3" qsCatId="3D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B4E39E02-63EE-4FE1-A39A-5CCA6668F644}">
      <dgm:prSet phldrT="[Text]"/>
      <dgm:spPr/>
      <dgm:t>
        <a:bodyPr/>
        <a:lstStyle/>
        <a:p>
          <a:r>
            <a:rPr lang="en-US" b="1" dirty="0">
              <a:solidFill>
                <a:schemeClr val="tx1"/>
              </a:solidFill>
            </a:rPr>
            <a:t> swallowing, (oropharynx &amp; laryngopharynx) </a:t>
          </a:r>
        </a:p>
      </dgm:t>
    </dgm:pt>
    <dgm:pt modelId="{E7D4EFE5-BD25-4F4F-A125-048FBDD69F9A}" type="parTrans" cxnId="{633E3E06-52E8-473A-9D04-180492D62F79}">
      <dgm:prSet/>
      <dgm:spPr/>
      <dgm:t>
        <a:bodyPr/>
        <a:lstStyle/>
        <a:p>
          <a:endParaRPr lang="en-US"/>
        </a:p>
      </dgm:t>
    </dgm:pt>
    <dgm:pt modelId="{543AA06C-0414-4B30-A6F6-2009A712AEA9}" type="sibTrans" cxnId="{633E3E06-52E8-473A-9D04-180492D62F79}">
      <dgm:prSet/>
      <dgm:spPr/>
      <dgm:t>
        <a:bodyPr/>
        <a:lstStyle/>
        <a:p>
          <a:endParaRPr lang="en-US"/>
        </a:p>
      </dgm:t>
    </dgm:pt>
    <dgm:pt modelId="{405C813B-9D70-4994-872F-8B66082417BF}">
      <dgm:prSet/>
      <dgm:spPr/>
      <dgm:t>
        <a:bodyPr/>
        <a:lstStyle/>
        <a:p>
          <a:r>
            <a:rPr lang="en-US" b="1" dirty="0">
              <a:solidFill>
                <a:schemeClr val="tx1"/>
              </a:solidFill>
            </a:rPr>
            <a:t> smell (olfactory epithelium in nose)</a:t>
          </a:r>
        </a:p>
      </dgm:t>
    </dgm:pt>
    <dgm:pt modelId="{3DE7B129-7028-452C-9483-57D26BEBFA96}" type="parTrans" cxnId="{2DDC278B-69F6-4529-BB39-9FCED1DF0017}">
      <dgm:prSet/>
      <dgm:spPr/>
      <dgm:t>
        <a:bodyPr/>
        <a:lstStyle/>
        <a:p>
          <a:endParaRPr lang="en-US"/>
        </a:p>
      </dgm:t>
    </dgm:pt>
    <dgm:pt modelId="{D762C44B-9F7D-4F61-A6CE-E38CB8EC9C6D}" type="sibTrans" cxnId="{2DDC278B-69F6-4529-BB39-9FCED1DF0017}">
      <dgm:prSet/>
      <dgm:spPr/>
      <dgm:t>
        <a:bodyPr/>
        <a:lstStyle/>
        <a:p>
          <a:endParaRPr lang="en-US"/>
        </a:p>
      </dgm:t>
    </dgm:pt>
    <dgm:pt modelId="{5E2ABD15-B5FF-4F7D-8C31-160668DF5849}">
      <dgm:prSet/>
      <dgm:spPr/>
      <dgm:t>
        <a:bodyPr/>
        <a:lstStyle/>
        <a:p>
          <a:r>
            <a:rPr lang="en-US" b="1" dirty="0">
              <a:solidFill>
                <a:schemeClr val="tx1"/>
              </a:solidFill>
            </a:rPr>
            <a:t>speech (larynx)</a:t>
          </a:r>
        </a:p>
      </dgm:t>
    </dgm:pt>
    <dgm:pt modelId="{A1F94C52-C0C1-4CCC-A6ED-48DE43418923}" type="parTrans" cxnId="{D3DC02AF-8216-483F-81DA-C2CA68F19CE0}">
      <dgm:prSet/>
      <dgm:spPr/>
      <dgm:t>
        <a:bodyPr/>
        <a:lstStyle/>
        <a:p>
          <a:endParaRPr lang="en-US"/>
        </a:p>
      </dgm:t>
    </dgm:pt>
    <dgm:pt modelId="{99DCB8C4-152E-411F-97FD-CA3831FED517}" type="sibTrans" cxnId="{D3DC02AF-8216-483F-81DA-C2CA68F19CE0}">
      <dgm:prSet/>
      <dgm:spPr/>
      <dgm:t>
        <a:bodyPr/>
        <a:lstStyle/>
        <a:p>
          <a:endParaRPr lang="en-US"/>
        </a:p>
      </dgm:t>
    </dgm:pt>
    <dgm:pt modelId="{7BA7ACD2-7D48-489F-97BE-B74104EB899C}" type="pres">
      <dgm:prSet presAssocID="{099F9233-6D64-4E7D-AF06-6F7F8BED569C}" presName="linear" presStyleCnt="0">
        <dgm:presLayoutVars>
          <dgm:animLvl val="lvl"/>
          <dgm:resizeHandles val="exact"/>
        </dgm:presLayoutVars>
      </dgm:prSet>
      <dgm:spPr/>
    </dgm:pt>
    <dgm:pt modelId="{59906B04-CDDD-41DD-82F9-54BBC2C16739}" type="pres">
      <dgm:prSet presAssocID="{B4E39E02-63EE-4FE1-A39A-5CCA6668F644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A00CB078-0A48-474A-BAC5-F5534E3896F1}" type="pres">
      <dgm:prSet presAssocID="{543AA06C-0414-4B30-A6F6-2009A712AEA9}" presName="spacer" presStyleCnt="0"/>
      <dgm:spPr/>
    </dgm:pt>
    <dgm:pt modelId="{529B9155-AB33-424C-9CEF-58B06C280396}" type="pres">
      <dgm:prSet presAssocID="{405C813B-9D70-4994-872F-8B66082417BF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F945ED6A-13BF-4C50-B1D9-741DDD764D24}" type="pres">
      <dgm:prSet presAssocID="{D762C44B-9F7D-4F61-A6CE-E38CB8EC9C6D}" presName="spacer" presStyleCnt="0"/>
      <dgm:spPr/>
    </dgm:pt>
    <dgm:pt modelId="{211F899C-2823-4198-83B3-38DEC95B8213}" type="pres">
      <dgm:prSet presAssocID="{5E2ABD15-B5FF-4F7D-8C31-160668DF5849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633E3E06-52E8-473A-9D04-180492D62F79}" srcId="{099F9233-6D64-4E7D-AF06-6F7F8BED569C}" destId="{B4E39E02-63EE-4FE1-A39A-5CCA6668F644}" srcOrd="0" destOrd="0" parTransId="{E7D4EFE5-BD25-4F4F-A125-048FBDD69F9A}" sibTransId="{543AA06C-0414-4B30-A6F6-2009A712AEA9}"/>
    <dgm:cxn modelId="{A7624A0B-AA3D-4170-9B42-0D2983044989}" type="presOf" srcId="{405C813B-9D70-4994-872F-8B66082417BF}" destId="{529B9155-AB33-424C-9CEF-58B06C280396}" srcOrd="0" destOrd="0" presId="urn:microsoft.com/office/officeart/2005/8/layout/vList2"/>
    <dgm:cxn modelId="{AAE9A165-9CC7-475F-AFFF-B53C21BAB299}" type="presOf" srcId="{B4E39E02-63EE-4FE1-A39A-5CCA6668F644}" destId="{59906B04-CDDD-41DD-82F9-54BBC2C16739}" srcOrd="0" destOrd="0" presId="urn:microsoft.com/office/officeart/2005/8/layout/vList2"/>
    <dgm:cxn modelId="{5CE93D75-7C9A-44A5-91A1-4A550A528B21}" type="presOf" srcId="{099F9233-6D64-4E7D-AF06-6F7F8BED569C}" destId="{7BA7ACD2-7D48-489F-97BE-B74104EB899C}" srcOrd="0" destOrd="0" presId="urn:microsoft.com/office/officeart/2005/8/layout/vList2"/>
    <dgm:cxn modelId="{4CB7D889-FB55-42A1-A146-6834581F46B1}" type="presOf" srcId="{5E2ABD15-B5FF-4F7D-8C31-160668DF5849}" destId="{211F899C-2823-4198-83B3-38DEC95B8213}" srcOrd="0" destOrd="0" presId="urn:microsoft.com/office/officeart/2005/8/layout/vList2"/>
    <dgm:cxn modelId="{2DDC278B-69F6-4529-BB39-9FCED1DF0017}" srcId="{099F9233-6D64-4E7D-AF06-6F7F8BED569C}" destId="{405C813B-9D70-4994-872F-8B66082417BF}" srcOrd="1" destOrd="0" parTransId="{3DE7B129-7028-452C-9483-57D26BEBFA96}" sibTransId="{D762C44B-9F7D-4F61-A6CE-E38CB8EC9C6D}"/>
    <dgm:cxn modelId="{D3DC02AF-8216-483F-81DA-C2CA68F19CE0}" srcId="{099F9233-6D64-4E7D-AF06-6F7F8BED569C}" destId="{5E2ABD15-B5FF-4F7D-8C31-160668DF5849}" srcOrd="2" destOrd="0" parTransId="{A1F94C52-C0C1-4CCC-A6ED-48DE43418923}" sibTransId="{99DCB8C4-152E-411F-97FD-CA3831FED517}"/>
    <dgm:cxn modelId="{02A6B465-4EA9-46B4-AAA8-6EDB41B97EC2}" type="presParOf" srcId="{7BA7ACD2-7D48-489F-97BE-B74104EB899C}" destId="{59906B04-CDDD-41DD-82F9-54BBC2C16739}" srcOrd="0" destOrd="0" presId="urn:microsoft.com/office/officeart/2005/8/layout/vList2"/>
    <dgm:cxn modelId="{FD4C8767-A8AE-401B-893A-C31093B6BA1E}" type="presParOf" srcId="{7BA7ACD2-7D48-489F-97BE-B74104EB899C}" destId="{A00CB078-0A48-474A-BAC5-F5534E3896F1}" srcOrd="1" destOrd="0" presId="urn:microsoft.com/office/officeart/2005/8/layout/vList2"/>
    <dgm:cxn modelId="{65004B41-1CF7-40F3-88D8-2957E5C554A2}" type="presParOf" srcId="{7BA7ACD2-7D48-489F-97BE-B74104EB899C}" destId="{529B9155-AB33-424C-9CEF-58B06C280396}" srcOrd="2" destOrd="0" presId="urn:microsoft.com/office/officeart/2005/8/layout/vList2"/>
    <dgm:cxn modelId="{CEBF5BB0-FDC3-4050-AC33-82C029626669}" type="presParOf" srcId="{7BA7ACD2-7D48-489F-97BE-B74104EB899C}" destId="{F945ED6A-13BF-4C50-B1D9-741DDD764D24}" srcOrd="3" destOrd="0" presId="urn:microsoft.com/office/officeart/2005/8/layout/vList2"/>
    <dgm:cxn modelId="{E8A84094-6CE5-415C-8A59-FD32BCA14FC0}" type="presParOf" srcId="{7BA7ACD2-7D48-489F-97BE-B74104EB899C}" destId="{211F899C-2823-4198-83B3-38DEC95B8213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A86F6D-928C-4532-BBF4-BF61A6A097BB}">
      <dsp:nvSpPr>
        <dsp:cNvPr id="0" name=""/>
        <dsp:cNvSpPr/>
      </dsp:nvSpPr>
      <dsp:spPr>
        <a:xfrm>
          <a:off x="0" y="38093"/>
          <a:ext cx="5512964" cy="919459"/>
        </a:xfrm>
        <a:prstGeom prst="roundRect">
          <a:avLst>
            <a:gd name="adj" fmla="val 10000"/>
          </a:avLst>
        </a:prstGeom>
        <a:solidFill>
          <a:schemeClr val="accent3">
            <a:lumMod val="20000"/>
            <a:lumOff val="8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Inhalation O2  from the environment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26930" y="65023"/>
        <a:ext cx="4443101" cy="865599"/>
      </dsp:txXfrm>
    </dsp:sp>
    <dsp:sp modelId="{D142CB23-2D29-4256-9DC8-D9CA19B5AF9F}">
      <dsp:nvSpPr>
        <dsp:cNvPr id="0" name=""/>
        <dsp:cNvSpPr/>
      </dsp:nvSpPr>
      <dsp:spPr>
        <a:xfrm>
          <a:off x="461710" y="1086634"/>
          <a:ext cx="5512964" cy="919459"/>
        </a:xfrm>
        <a:prstGeom prst="roundRect">
          <a:avLst>
            <a:gd name="adj" fmla="val 10000"/>
          </a:avLst>
        </a:prstGeom>
        <a:solidFill>
          <a:schemeClr val="accent3">
            <a:lumMod val="20000"/>
            <a:lumOff val="8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O2 absorption by red blood cells 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488640" y="1113564"/>
        <a:ext cx="4399745" cy="865599"/>
      </dsp:txXfrm>
    </dsp:sp>
    <dsp:sp modelId="{E8C6CB44-9392-4A7D-BA5E-D056DF7DD31D}">
      <dsp:nvSpPr>
        <dsp:cNvPr id="0" name=""/>
        <dsp:cNvSpPr/>
      </dsp:nvSpPr>
      <dsp:spPr>
        <a:xfrm>
          <a:off x="916530" y="2173268"/>
          <a:ext cx="5512964" cy="919459"/>
        </a:xfrm>
        <a:prstGeom prst="roundRect">
          <a:avLst>
            <a:gd name="adj" fmla="val 10000"/>
          </a:avLst>
        </a:prstGeom>
        <a:solidFill>
          <a:schemeClr val="accent3">
            <a:lumMod val="20000"/>
            <a:lumOff val="8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Transport to the tissues in exchange with CO2 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943460" y="2200198"/>
        <a:ext cx="4406636" cy="865599"/>
      </dsp:txXfrm>
    </dsp:sp>
    <dsp:sp modelId="{238186C8-A8D0-445C-8AE2-4F09073F0BDA}">
      <dsp:nvSpPr>
        <dsp:cNvPr id="0" name=""/>
        <dsp:cNvSpPr/>
      </dsp:nvSpPr>
      <dsp:spPr>
        <a:xfrm>
          <a:off x="1378241" y="3259902"/>
          <a:ext cx="5512964" cy="919459"/>
        </a:xfrm>
        <a:prstGeom prst="roundRect">
          <a:avLst>
            <a:gd name="adj" fmla="val 10000"/>
          </a:avLst>
        </a:prstGeom>
        <a:solidFill>
          <a:schemeClr val="accent3">
            <a:lumMod val="20000"/>
            <a:lumOff val="8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Exhale CO2 back to the atmosphere.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1405171" y="3286832"/>
        <a:ext cx="4399745" cy="865599"/>
      </dsp:txXfrm>
    </dsp:sp>
    <dsp:sp modelId="{8B68B300-585D-458D-802F-D5AA49A81761}">
      <dsp:nvSpPr>
        <dsp:cNvPr id="0" name=""/>
        <dsp:cNvSpPr/>
      </dsp:nvSpPr>
      <dsp:spPr>
        <a:xfrm>
          <a:off x="4915316" y="704222"/>
          <a:ext cx="597648" cy="597648"/>
        </a:xfrm>
        <a:prstGeom prst="downArrow">
          <a:avLst>
            <a:gd name="adj1" fmla="val 55000"/>
            <a:gd name="adj2" fmla="val 45000"/>
          </a:avLst>
        </a:prstGeom>
        <a:solidFill>
          <a:schemeClr val="tx2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>
            <a:solidFill>
              <a:schemeClr val="tx1"/>
            </a:solidFill>
          </a:endParaRPr>
        </a:p>
      </dsp:txBody>
      <dsp:txXfrm>
        <a:off x="5049787" y="704222"/>
        <a:ext cx="328706" cy="449730"/>
      </dsp:txXfrm>
    </dsp:sp>
    <dsp:sp modelId="{7474B238-140E-4E63-A4EF-9561F84D471C}">
      <dsp:nvSpPr>
        <dsp:cNvPr id="0" name=""/>
        <dsp:cNvSpPr/>
      </dsp:nvSpPr>
      <dsp:spPr>
        <a:xfrm>
          <a:off x="5377026" y="1790856"/>
          <a:ext cx="597648" cy="597648"/>
        </a:xfrm>
        <a:prstGeom prst="downArrow">
          <a:avLst>
            <a:gd name="adj1" fmla="val 55000"/>
            <a:gd name="adj2" fmla="val 45000"/>
          </a:avLst>
        </a:prstGeom>
        <a:solidFill>
          <a:schemeClr val="tx2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>
            <a:solidFill>
              <a:schemeClr val="tx1"/>
            </a:solidFill>
          </a:endParaRPr>
        </a:p>
      </dsp:txBody>
      <dsp:txXfrm>
        <a:off x="5511497" y="1790856"/>
        <a:ext cx="328706" cy="449730"/>
      </dsp:txXfrm>
    </dsp:sp>
    <dsp:sp modelId="{4FC81452-ECF4-41E1-9962-150F077D000C}">
      <dsp:nvSpPr>
        <dsp:cNvPr id="0" name=""/>
        <dsp:cNvSpPr/>
      </dsp:nvSpPr>
      <dsp:spPr>
        <a:xfrm>
          <a:off x="5831846" y="2877490"/>
          <a:ext cx="597648" cy="597648"/>
        </a:xfrm>
        <a:prstGeom prst="downArrow">
          <a:avLst>
            <a:gd name="adj1" fmla="val 55000"/>
            <a:gd name="adj2" fmla="val 45000"/>
          </a:avLst>
        </a:prstGeom>
        <a:solidFill>
          <a:schemeClr val="tx2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>
            <a:solidFill>
              <a:schemeClr val="tx1"/>
            </a:solidFill>
          </a:endParaRPr>
        </a:p>
      </dsp:txBody>
      <dsp:txXfrm>
        <a:off x="5966317" y="2877490"/>
        <a:ext cx="328706" cy="44973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9805B9-97E3-4301-BD9E-25C42E8CFB24}">
      <dsp:nvSpPr>
        <dsp:cNvPr id="0" name=""/>
        <dsp:cNvSpPr/>
      </dsp:nvSpPr>
      <dsp:spPr>
        <a:xfrm>
          <a:off x="0" y="377836"/>
          <a:ext cx="7665027" cy="5292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5E69FD-F89A-4003-9AE0-EAC819E9A983}">
      <dsp:nvSpPr>
        <dsp:cNvPr id="0" name=""/>
        <dsp:cNvSpPr/>
      </dsp:nvSpPr>
      <dsp:spPr>
        <a:xfrm>
          <a:off x="383251" y="67876"/>
          <a:ext cx="5365518" cy="61992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2804" tIns="0" rIns="202804" bIns="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b="1" kern="1200">
              <a:cs typeface="Times New Roman" pitchFamily="18" charset="0"/>
            </a:rPr>
            <a:t>1- Protective function:</a:t>
          </a:r>
          <a:endParaRPr lang="en-US" sz="3000" kern="1200" dirty="0"/>
        </a:p>
      </dsp:txBody>
      <dsp:txXfrm>
        <a:off x="413513" y="98138"/>
        <a:ext cx="5304994" cy="559396"/>
      </dsp:txXfrm>
    </dsp:sp>
    <dsp:sp modelId="{B4B69D80-8650-4C2A-915F-E8885EE9621F}">
      <dsp:nvSpPr>
        <dsp:cNvPr id="0" name=""/>
        <dsp:cNvSpPr/>
      </dsp:nvSpPr>
      <dsp:spPr>
        <a:xfrm>
          <a:off x="0" y="1330396"/>
          <a:ext cx="7665027" cy="5292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BA56CC-87C8-4464-A5C8-802A644ADB83}">
      <dsp:nvSpPr>
        <dsp:cNvPr id="0" name=""/>
        <dsp:cNvSpPr/>
      </dsp:nvSpPr>
      <dsp:spPr>
        <a:xfrm>
          <a:off x="383251" y="1020436"/>
          <a:ext cx="5365518" cy="61992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2804" tIns="0" rIns="202804" bIns="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b="1" kern="1200" dirty="0">
              <a:cs typeface="Times New Roman" pitchFamily="18" charset="0"/>
            </a:rPr>
            <a:t>2- Acid-base balance</a:t>
          </a:r>
          <a:endParaRPr lang="en-US" sz="3000" kern="1200" dirty="0"/>
        </a:p>
      </dsp:txBody>
      <dsp:txXfrm>
        <a:off x="413513" y="1050698"/>
        <a:ext cx="5304994" cy="559396"/>
      </dsp:txXfrm>
    </dsp:sp>
    <dsp:sp modelId="{DDE777FD-EBB8-48BE-8352-6CF61B862B55}">
      <dsp:nvSpPr>
        <dsp:cNvPr id="0" name=""/>
        <dsp:cNvSpPr/>
      </dsp:nvSpPr>
      <dsp:spPr>
        <a:xfrm>
          <a:off x="0" y="2282956"/>
          <a:ext cx="7665027" cy="5292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CA999A-35B1-452A-AC2A-99ED1A28DE5F}">
      <dsp:nvSpPr>
        <dsp:cNvPr id="0" name=""/>
        <dsp:cNvSpPr/>
      </dsp:nvSpPr>
      <dsp:spPr>
        <a:xfrm>
          <a:off x="383251" y="1972996"/>
          <a:ext cx="5365518" cy="61992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2804" tIns="0" rIns="202804" bIns="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b="1" kern="1200">
              <a:cs typeface="Times New Roman" pitchFamily="18" charset="0"/>
            </a:rPr>
            <a:t>3-  Temperature regulations </a:t>
          </a:r>
          <a:endParaRPr lang="en-US" sz="3000" kern="1200" dirty="0"/>
        </a:p>
      </dsp:txBody>
      <dsp:txXfrm>
        <a:off x="413513" y="2003258"/>
        <a:ext cx="5304994" cy="559396"/>
      </dsp:txXfrm>
    </dsp:sp>
    <dsp:sp modelId="{4BA36458-285F-4689-90CE-73CCBA62AAE1}">
      <dsp:nvSpPr>
        <dsp:cNvPr id="0" name=""/>
        <dsp:cNvSpPr/>
      </dsp:nvSpPr>
      <dsp:spPr>
        <a:xfrm>
          <a:off x="0" y="3235516"/>
          <a:ext cx="7665027" cy="5292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4005E8-EBA1-443D-8DB0-1EECBA35339C}">
      <dsp:nvSpPr>
        <dsp:cNvPr id="0" name=""/>
        <dsp:cNvSpPr/>
      </dsp:nvSpPr>
      <dsp:spPr>
        <a:xfrm>
          <a:off x="383251" y="2925556"/>
          <a:ext cx="5365518" cy="61992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2804" tIns="0" rIns="202804" bIns="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b="1" kern="1200">
              <a:cs typeface="Times New Roman" pitchFamily="18" charset="0"/>
            </a:rPr>
            <a:t>4-  Endocrine function </a:t>
          </a:r>
          <a:endParaRPr lang="en-US" sz="3000" b="1" kern="1200" dirty="0">
            <a:cs typeface="Times New Roman" pitchFamily="18" charset="0"/>
          </a:endParaRPr>
        </a:p>
      </dsp:txBody>
      <dsp:txXfrm>
        <a:off x="413513" y="2955818"/>
        <a:ext cx="5304994" cy="559396"/>
      </dsp:txXfrm>
    </dsp:sp>
    <dsp:sp modelId="{CDFCC379-2FE2-469D-8B7C-B97155BD7B86}">
      <dsp:nvSpPr>
        <dsp:cNvPr id="0" name=""/>
        <dsp:cNvSpPr/>
      </dsp:nvSpPr>
      <dsp:spPr>
        <a:xfrm>
          <a:off x="0" y="4188076"/>
          <a:ext cx="7665027" cy="5292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B2821E-BCC0-466B-A72C-A829E8D679E7}">
      <dsp:nvSpPr>
        <dsp:cNvPr id="0" name=""/>
        <dsp:cNvSpPr/>
      </dsp:nvSpPr>
      <dsp:spPr>
        <a:xfrm>
          <a:off x="383251" y="3878116"/>
          <a:ext cx="5365518" cy="61992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2804" tIns="0" rIns="202804" bIns="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b="1" kern="1200">
              <a:cs typeface="Times New Roman" pitchFamily="18" charset="0"/>
            </a:rPr>
            <a:t>5- Regulation of blood volume </a:t>
          </a:r>
          <a:endParaRPr lang="en-US" sz="3000" b="1" kern="1200" dirty="0">
            <a:cs typeface="Times New Roman" pitchFamily="18" charset="0"/>
          </a:endParaRPr>
        </a:p>
      </dsp:txBody>
      <dsp:txXfrm>
        <a:off x="413513" y="3908378"/>
        <a:ext cx="5304994" cy="55939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906B04-CDDD-41DD-82F9-54BBC2C16739}">
      <dsp:nvSpPr>
        <dsp:cNvPr id="0" name=""/>
        <dsp:cNvSpPr/>
      </dsp:nvSpPr>
      <dsp:spPr>
        <a:xfrm>
          <a:off x="0" y="366561"/>
          <a:ext cx="3422040" cy="115478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>
              <a:solidFill>
                <a:schemeClr val="bg1"/>
              </a:solidFill>
            </a:rPr>
            <a:t>conducting air from atmosphere to the lower respiratory tract</a:t>
          </a:r>
        </a:p>
      </dsp:txBody>
      <dsp:txXfrm>
        <a:off x="56372" y="422933"/>
        <a:ext cx="3309296" cy="1042045"/>
      </dsp:txXfrm>
    </dsp:sp>
    <dsp:sp modelId="{529B9155-AB33-424C-9CEF-58B06C280396}">
      <dsp:nvSpPr>
        <dsp:cNvPr id="0" name=""/>
        <dsp:cNvSpPr/>
      </dsp:nvSpPr>
      <dsp:spPr>
        <a:xfrm>
          <a:off x="0" y="1581831"/>
          <a:ext cx="3422040" cy="115478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>
              <a:solidFill>
                <a:schemeClr val="bg1"/>
              </a:solidFill>
            </a:rPr>
            <a:t> conditioning (warming, humidification and trapping of particles) inspired air</a:t>
          </a:r>
        </a:p>
      </dsp:txBody>
      <dsp:txXfrm>
        <a:off x="56372" y="1638203"/>
        <a:ext cx="3309296" cy="1042045"/>
      </dsp:txXfrm>
    </dsp:sp>
    <dsp:sp modelId="{211F899C-2823-4198-83B3-38DEC95B8213}">
      <dsp:nvSpPr>
        <dsp:cNvPr id="0" name=""/>
        <dsp:cNvSpPr/>
      </dsp:nvSpPr>
      <dsp:spPr>
        <a:xfrm>
          <a:off x="0" y="2797101"/>
          <a:ext cx="3422040" cy="115478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>
              <a:solidFill>
                <a:schemeClr val="bg1"/>
              </a:solidFill>
            </a:rPr>
            <a:t> protection of the airway during swallowing (larynx)</a:t>
          </a:r>
        </a:p>
      </dsp:txBody>
      <dsp:txXfrm>
        <a:off x="56372" y="2853473"/>
        <a:ext cx="3309296" cy="104204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906B04-CDDD-41DD-82F9-54BBC2C16739}">
      <dsp:nvSpPr>
        <dsp:cNvPr id="0" name=""/>
        <dsp:cNvSpPr/>
      </dsp:nvSpPr>
      <dsp:spPr>
        <a:xfrm>
          <a:off x="0" y="445022"/>
          <a:ext cx="3651378" cy="99450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 dirty="0">
              <a:solidFill>
                <a:schemeClr val="tx1"/>
              </a:solidFill>
            </a:rPr>
            <a:t> swallowing, (oropharynx &amp; laryngopharynx) </a:t>
          </a:r>
        </a:p>
      </dsp:txBody>
      <dsp:txXfrm>
        <a:off x="48547" y="493569"/>
        <a:ext cx="3554284" cy="897406"/>
      </dsp:txXfrm>
    </dsp:sp>
    <dsp:sp modelId="{529B9155-AB33-424C-9CEF-58B06C280396}">
      <dsp:nvSpPr>
        <dsp:cNvPr id="0" name=""/>
        <dsp:cNvSpPr/>
      </dsp:nvSpPr>
      <dsp:spPr>
        <a:xfrm>
          <a:off x="0" y="1511522"/>
          <a:ext cx="3651378" cy="99450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 dirty="0">
              <a:solidFill>
                <a:schemeClr val="tx1"/>
              </a:solidFill>
            </a:rPr>
            <a:t> smell (olfactory epithelium in nose)</a:t>
          </a:r>
        </a:p>
      </dsp:txBody>
      <dsp:txXfrm>
        <a:off x="48547" y="1560069"/>
        <a:ext cx="3554284" cy="897406"/>
      </dsp:txXfrm>
    </dsp:sp>
    <dsp:sp modelId="{211F899C-2823-4198-83B3-38DEC95B8213}">
      <dsp:nvSpPr>
        <dsp:cNvPr id="0" name=""/>
        <dsp:cNvSpPr/>
      </dsp:nvSpPr>
      <dsp:spPr>
        <a:xfrm>
          <a:off x="0" y="2578022"/>
          <a:ext cx="3651378" cy="99450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 dirty="0">
              <a:solidFill>
                <a:schemeClr val="tx1"/>
              </a:solidFill>
            </a:rPr>
            <a:t>speech (larynx)</a:t>
          </a:r>
        </a:p>
      </dsp:txBody>
      <dsp:txXfrm>
        <a:off x="48547" y="2626569"/>
        <a:ext cx="3554284" cy="8974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66ADC7-ABFB-411E-90E0-39FB4509B891}" type="datetimeFigureOut">
              <a:rPr lang="en-US" smtClean="0"/>
              <a:t>3/13/2022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29E96B-981A-44A6-8BE4-FC91C27D2D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1603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b="1" dirty="0">
                <a:cs typeface="Times New Roman" pitchFamily="18" charset="0"/>
              </a:rPr>
              <a:t>1-Protective function:</a:t>
            </a:r>
          </a:p>
          <a:p>
            <a:r>
              <a:rPr lang="en-US" sz="1400" b="1" dirty="0">
                <a:cs typeface="Times New Roman" pitchFamily="18" charset="0"/>
              </a:rPr>
              <a:t>Particles &lt;5µm in size can enter the lung and adhere to bronchial mucous which then expelled by cough reflex and cilia escalator action.</a:t>
            </a:r>
          </a:p>
          <a:p>
            <a:r>
              <a:rPr lang="en-US" sz="1400" b="1" dirty="0">
                <a:cs typeface="Times New Roman" pitchFamily="18" charset="0"/>
              </a:rPr>
              <a:t>Cigarettes ??……. Bronchiectasis?? ……..</a:t>
            </a:r>
          </a:p>
          <a:p>
            <a:r>
              <a:rPr lang="en-US" sz="1400" b="1" dirty="0">
                <a:cs typeface="Times New Roman" pitchFamily="18" charset="0"/>
              </a:rPr>
              <a:t>IgA, Neutrophils, Lymphocytes, and Alveolar Macrophages ??……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dirty="0">
                <a:solidFill>
                  <a:srgbClr val="FF0000"/>
                </a:solidFill>
                <a:cs typeface="Times New Roman" pitchFamily="18" charset="0"/>
              </a:rPr>
              <a:t>2- </a:t>
            </a:r>
            <a:r>
              <a:rPr lang="en-US" sz="1400" b="1" dirty="0">
                <a:cs typeface="Times New Roman" pitchFamily="18" charset="0"/>
              </a:rPr>
              <a:t>Acid-base balance …. pH normalization by CO2 level control.</a:t>
            </a:r>
            <a:endParaRPr lang="en-US" sz="14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dirty="0">
                <a:solidFill>
                  <a:srgbClr val="FF0000"/>
                </a:solidFill>
                <a:cs typeface="Times New Roman" pitchFamily="18" charset="0"/>
              </a:rPr>
              <a:t>3- </a:t>
            </a:r>
            <a:r>
              <a:rPr lang="en-US" sz="1400" b="1" dirty="0">
                <a:solidFill>
                  <a:prstClr val="black"/>
                </a:solidFill>
                <a:cs typeface="Times New Roman" pitchFamily="18" charset="0"/>
              </a:rPr>
              <a:t> Temperature regulations … heat loss by expiration.</a:t>
            </a:r>
            <a:endParaRPr lang="en-US" sz="1400" b="1" dirty="0">
              <a:solidFill>
                <a:srgbClr val="FF0000"/>
              </a:solidFill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dirty="0">
                <a:solidFill>
                  <a:srgbClr val="FF0000"/>
                </a:solidFill>
                <a:cs typeface="Times New Roman" pitchFamily="18" charset="0"/>
              </a:rPr>
              <a:t>4-</a:t>
            </a:r>
            <a:r>
              <a:rPr lang="en-US" sz="1400" b="1" dirty="0">
                <a:solidFill>
                  <a:prstClr val="black"/>
                </a:solidFill>
                <a:cs typeface="Times New Roman" pitchFamily="18" charset="0"/>
              </a:rPr>
              <a:t>  Endocrine function ---Secretion of hormones like serotonin, and histamine…… Those are increased in Asthma and anaphylaxis.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dirty="0">
                <a:solidFill>
                  <a:srgbClr val="FF0000"/>
                </a:solidFill>
                <a:cs typeface="Times New Roman" pitchFamily="18" charset="0"/>
              </a:rPr>
              <a:t>5-</a:t>
            </a:r>
            <a:r>
              <a:rPr lang="en-US" sz="1400" b="1" dirty="0">
                <a:solidFill>
                  <a:prstClr val="black"/>
                </a:solidFill>
                <a:cs typeface="Times New Roman" pitchFamily="18" charset="0"/>
              </a:rPr>
              <a:t> Regulation of blood volume …. as the lung act as storage organ for blood</a:t>
            </a:r>
            <a:endParaRPr lang="en-US" sz="1400" b="1" dirty="0"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400" b="1" dirty="0"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400" dirty="0"/>
          </a:p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29E96B-981A-44A6-8BE4-FC91C27D2D0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4700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29E96B-981A-44A6-8BE4-FC91C27D2D0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1174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b="1" dirty="0">
                <a:cs typeface="Times New Roman" pitchFamily="18" charset="0"/>
              </a:rPr>
              <a:t>1-Protective function:</a:t>
            </a:r>
          </a:p>
          <a:p>
            <a:r>
              <a:rPr lang="en-US" sz="1400" b="1" dirty="0">
                <a:cs typeface="Times New Roman" pitchFamily="18" charset="0"/>
              </a:rPr>
              <a:t>Particles &lt;5µm in size can enter the lung and adhere to bronchial mucous which then expelled by cough reflex and cilia escalator action.</a:t>
            </a:r>
          </a:p>
          <a:p>
            <a:r>
              <a:rPr lang="en-US" sz="1400" b="1" dirty="0">
                <a:cs typeface="Times New Roman" pitchFamily="18" charset="0"/>
              </a:rPr>
              <a:t>Cigarettes ??……. Bronchiectasis?? ……..</a:t>
            </a:r>
          </a:p>
          <a:p>
            <a:r>
              <a:rPr lang="en-US" sz="1400" b="1" dirty="0">
                <a:cs typeface="Times New Roman" pitchFamily="18" charset="0"/>
              </a:rPr>
              <a:t>IgA, Neutrophils, Lymphocytes, and Alveolar Macrophages ??……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dirty="0">
                <a:solidFill>
                  <a:srgbClr val="FF0000"/>
                </a:solidFill>
                <a:cs typeface="Times New Roman" pitchFamily="18" charset="0"/>
              </a:rPr>
              <a:t>2- </a:t>
            </a:r>
            <a:r>
              <a:rPr lang="en-US" sz="1400" b="1" dirty="0">
                <a:cs typeface="Times New Roman" pitchFamily="18" charset="0"/>
              </a:rPr>
              <a:t>Acid-base balance …. pH normalization by CO2 level control.</a:t>
            </a:r>
            <a:endParaRPr lang="en-US" sz="14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dirty="0">
                <a:solidFill>
                  <a:srgbClr val="FF0000"/>
                </a:solidFill>
                <a:cs typeface="Times New Roman" pitchFamily="18" charset="0"/>
              </a:rPr>
              <a:t>3- </a:t>
            </a:r>
            <a:r>
              <a:rPr lang="en-US" sz="1400" b="1" dirty="0">
                <a:solidFill>
                  <a:prstClr val="black"/>
                </a:solidFill>
                <a:cs typeface="Times New Roman" pitchFamily="18" charset="0"/>
              </a:rPr>
              <a:t> Temperature regulations … heat loss by expiration.</a:t>
            </a:r>
            <a:endParaRPr lang="en-US" sz="1400" b="1" dirty="0">
              <a:solidFill>
                <a:srgbClr val="FF0000"/>
              </a:solidFill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dirty="0">
                <a:solidFill>
                  <a:srgbClr val="FF0000"/>
                </a:solidFill>
                <a:cs typeface="Times New Roman" pitchFamily="18" charset="0"/>
              </a:rPr>
              <a:t>4-</a:t>
            </a:r>
            <a:r>
              <a:rPr lang="en-US" sz="1400" b="1" dirty="0">
                <a:solidFill>
                  <a:prstClr val="black"/>
                </a:solidFill>
                <a:cs typeface="Times New Roman" pitchFamily="18" charset="0"/>
              </a:rPr>
              <a:t>  Endocrine function ---Secretion of hormones like serotonin, and histamine…… Those are increased in Asthma and anaphylaxis.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dirty="0">
                <a:solidFill>
                  <a:srgbClr val="FF0000"/>
                </a:solidFill>
                <a:cs typeface="Times New Roman" pitchFamily="18" charset="0"/>
              </a:rPr>
              <a:t>5-</a:t>
            </a:r>
            <a:r>
              <a:rPr lang="en-US" sz="1400" b="1" dirty="0">
                <a:solidFill>
                  <a:prstClr val="black"/>
                </a:solidFill>
                <a:cs typeface="Times New Roman" pitchFamily="18" charset="0"/>
              </a:rPr>
              <a:t> Regulation of blood volume …. as the lung act as storage organ for blood</a:t>
            </a:r>
            <a:endParaRPr lang="en-US" sz="1400" b="1" dirty="0"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400" b="1" dirty="0"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400" dirty="0"/>
          </a:p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29E96B-981A-44A6-8BE4-FC91C27D2D0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9895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29E96B-981A-44A6-8BE4-FC91C27D2D0F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2882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F51B6-8ED7-4731-9F8A-803721F11950}" type="datetimeFigureOut">
              <a:rPr lang="en-US" smtClean="0"/>
              <a:t>3/13/2022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5050E-5B14-4A51-8874-D6A1FFF3AD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7898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F51B6-8ED7-4731-9F8A-803721F11950}" type="datetimeFigureOut">
              <a:rPr lang="en-US" smtClean="0"/>
              <a:t>3/13/2022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5050E-5B14-4A51-8874-D6A1FFF3AD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3807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F51B6-8ED7-4731-9F8A-803721F11950}" type="datetimeFigureOut">
              <a:rPr lang="en-US" smtClean="0"/>
              <a:t>3/13/2022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5050E-5B14-4A51-8874-D6A1FFF3AD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948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F51B6-8ED7-4731-9F8A-803721F11950}" type="datetimeFigureOut">
              <a:rPr lang="en-US" smtClean="0"/>
              <a:t>3/13/2022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5050E-5B14-4A51-8874-D6A1FFF3AD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3735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F51B6-8ED7-4731-9F8A-803721F11950}" type="datetimeFigureOut">
              <a:rPr lang="en-US" smtClean="0"/>
              <a:t>3/13/2022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5050E-5B14-4A51-8874-D6A1FFF3AD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9807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F51B6-8ED7-4731-9F8A-803721F11950}" type="datetimeFigureOut">
              <a:rPr lang="en-US" smtClean="0"/>
              <a:t>3/13/2022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5050E-5B14-4A51-8874-D6A1FFF3AD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5498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F51B6-8ED7-4731-9F8A-803721F11950}" type="datetimeFigureOut">
              <a:rPr lang="en-US" smtClean="0"/>
              <a:t>3/13/2022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5050E-5B14-4A51-8874-D6A1FFF3AD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2835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F51B6-8ED7-4731-9F8A-803721F11950}" type="datetimeFigureOut">
              <a:rPr lang="en-US" smtClean="0"/>
              <a:t>3/13/2022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5050E-5B14-4A51-8874-D6A1FFF3AD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1931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F51B6-8ED7-4731-9F8A-803721F11950}" type="datetimeFigureOut">
              <a:rPr lang="en-US" smtClean="0"/>
              <a:t>3/13/2022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5050E-5B14-4A51-8874-D6A1FFF3AD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1456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F51B6-8ED7-4731-9F8A-803721F11950}" type="datetimeFigureOut">
              <a:rPr lang="en-US" smtClean="0"/>
              <a:t>3/13/2022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5050E-5B14-4A51-8874-D6A1FFF3AD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837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F51B6-8ED7-4731-9F8A-803721F11950}" type="datetimeFigureOut">
              <a:rPr lang="en-US" smtClean="0"/>
              <a:t>3/13/2022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5050E-5B14-4A51-8874-D6A1FFF3AD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619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7F51B6-8ED7-4731-9F8A-803721F11950}" type="datetimeFigureOut">
              <a:rPr lang="en-US" smtClean="0"/>
              <a:t>3/13/2022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65050E-5B14-4A51-8874-D6A1FFF3AD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492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microsoft.com/office/2007/relationships/hdphoto" Target="../media/hdphoto5.wdp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gif"/><Relationship Id="rId4" Type="http://schemas.openxmlformats.org/officeDocument/2006/relationships/image" Target="../media/image1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openxmlformats.org/officeDocument/2006/relationships/image" Target="../media/image8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microsoft.com/office/2007/relationships/hdphoto" Target="../media/hdphoto6.wdp"/><Relationship Id="rId4" Type="http://schemas.openxmlformats.org/officeDocument/2006/relationships/image" Target="../media/image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1.jpg"/><Relationship Id="rId4" Type="http://schemas.microsoft.com/office/2007/relationships/hdphoto" Target="../media/hdphoto1.wdp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microsoft.com/office/2007/relationships/hdphoto" Target="../media/hdphoto7.wdp"/><Relationship Id="rId5" Type="http://schemas.openxmlformats.org/officeDocument/2006/relationships/image" Target="../media/image12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microsoft.com/office/2007/relationships/hdphoto" Target="../media/hdphoto1.wdp"/><Relationship Id="rId9" Type="http://schemas.microsoft.com/office/2007/relationships/diagramDrawing" Target="../diagrams/drawing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image" Target="../media/image1.jpg"/><Relationship Id="rId7" Type="http://schemas.openxmlformats.org/officeDocument/2006/relationships/diagramLayout" Target="../diagrams/layout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2.xml"/><Relationship Id="rId5" Type="http://schemas.microsoft.com/office/2007/relationships/hdphoto" Target="../media/hdphoto1.wdp"/><Relationship Id="rId10" Type="http://schemas.microsoft.com/office/2007/relationships/diagramDrawing" Target="../diagrams/drawing2.xml"/><Relationship Id="rId4" Type="http://schemas.openxmlformats.org/officeDocument/2006/relationships/image" Target="../media/image2.png"/><Relationship Id="rId9" Type="http://schemas.openxmlformats.org/officeDocument/2006/relationships/diagramColors" Target="../diagrams/colors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.xml"/><Relationship Id="rId13" Type="http://schemas.openxmlformats.org/officeDocument/2006/relationships/diagramQuickStyle" Target="../diagrams/quickStyle4.xml"/><Relationship Id="rId3" Type="http://schemas.openxmlformats.org/officeDocument/2006/relationships/image" Target="../media/image1.jpg"/><Relationship Id="rId7" Type="http://schemas.openxmlformats.org/officeDocument/2006/relationships/diagramLayout" Target="../diagrams/layout3.xml"/><Relationship Id="rId12" Type="http://schemas.openxmlformats.org/officeDocument/2006/relationships/diagramLayout" Target="../diagrams/layout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3.xml"/><Relationship Id="rId11" Type="http://schemas.openxmlformats.org/officeDocument/2006/relationships/diagramData" Target="../diagrams/data4.xml"/><Relationship Id="rId5" Type="http://schemas.microsoft.com/office/2007/relationships/hdphoto" Target="../media/hdphoto1.wdp"/><Relationship Id="rId15" Type="http://schemas.microsoft.com/office/2007/relationships/diagramDrawing" Target="../diagrams/drawing4.xml"/><Relationship Id="rId10" Type="http://schemas.microsoft.com/office/2007/relationships/diagramDrawing" Target="../diagrams/drawing3.xml"/><Relationship Id="rId4" Type="http://schemas.openxmlformats.org/officeDocument/2006/relationships/image" Target="../media/image2.png"/><Relationship Id="rId9" Type="http://schemas.openxmlformats.org/officeDocument/2006/relationships/diagramColors" Target="../diagrams/colors3.xml"/><Relationship Id="rId14" Type="http://schemas.openxmlformats.org/officeDocument/2006/relationships/diagramColors" Target="../diagrams/colors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microsoft.com/office/2007/relationships/hdphoto" Target="../media/hdphoto4.wdp"/><Relationship Id="rId5" Type="http://schemas.openxmlformats.org/officeDocument/2006/relationships/image" Target="../media/image5.png"/><Relationship Id="rId4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55419"/>
            <a:ext cx="9144000" cy="70427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5105400" y="0"/>
            <a:ext cx="3886200" cy="704275"/>
          </a:xfrm>
        </p:spPr>
        <p:txBody>
          <a:bodyPr>
            <a:noAutofit/>
          </a:bodyPr>
          <a:lstStyle/>
          <a:p>
            <a:pPr algn="ctr"/>
            <a:r>
              <a:rPr lang="en-US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Ministry of Higher Education                                     and Scientific Research</a:t>
            </a:r>
          </a:p>
        </p:txBody>
      </p:sp>
      <p:sp>
        <p:nvSpPr>
          <p:cNvPr id="6" name="Subtitle 4"/>
          <p:cNvSpPr txBox="1">
            <a:spLocks/>
          </p:cNvSpPr>
          <p:nvPr/>
        </p:nvSpPr>
        <p:spPr>
          <a:xfrm>
            <a:off x="152400" y="0"/>
            <a:ext cx="3886200" cy="6488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sz="1800" b="1" cap="none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University of </a:t>
            </a:r>
            <a:r>
              <a:rPr lang="en-US" sz="1800" b="1" cap="none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Basrah</a:t>
            </a:r>
            <a:r>
              <a:rPr lang="en-US" sz="1800" b="1" cap="none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                Al-</a:t>
            </a:r>
            <a:r>
              <a:rPr lang="en-US" sz="1800" b="1" cap="none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Zahraa</a:t>
            </a:r>
            <a:r>
              <a:rPr lang="en-US" sz="1800" b="1" cap="none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 Medical College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5830431"/>
            <a:ext cx="9144000" cy="997528"/>
          </a:xfrm>
          <a:prstGeom prst="rect">
            <a:avLst/>
          </a:prstGeom>
          <a:gradFill>
            <a:gsLst>
              <a:gs pos="17000">
                <a:srgbClr val="00B0F0"/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rgbClr val="00206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46147" y="2123782"/>
            <a:ext cx="8251705" cy="1015663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lvl="0" defTabSz="914400"/>
            <a:r>
              <a:rPr lang="en-US" b="1" dirty="0">
                <a:solidFill>
                  <a:prstClr val="black"/>
                </a:solidFill>
              </a:rPr>
              <a:t>    </a:t>
            </a:r>
            <a:r>
              <a:rPr lang="en-US" sz="2400" b="1" dirty="0">
                <a:solidFill>
                  <a:prstClr val="black"/>
                </a:solidFill>
              </a:rPr>
              <a:t>Session: 2                 Lecture: 1</a:t>
            </a:r>
          </a:p>
          <a:p>
            <a:pPr algn="ctr"/>
            <a:r>
              <a:rPr lang="en-US" sz="3600" b="1" dirty="0">
                <a:solidFill>
                  <a:srgbClr val="FF0000"/>
                </a:solidFill>
              </a:rPr>
              <a:t>Introduction to Respiratory System </a:t>
            </a:r>
            <a:endParaRPr lang="en-US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9965" y="5599006"/>
            <a:ext cx="1262743" cy="122895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5625" b="84688" l="0" r="100000"/>
                    </a14:imgEffect>
                  </a14:imgLayer>
                </a14:imgProps>
              </a:ext>
            </a:extLst>
          </a:blip>
          <a:srcRect t="14575" b="16428"/>
          <a:stretch/>
        </p:blipFill>
        <p:spPr>
          <a:xfrm>
            <a:off x="4038600" y="-56822"/>
            <a:ext cx="723569" cy="73137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83823" y="3173362"/>
            <a:ext cx="8251705" cy="3046988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lvl="0"/>
            <a:r>
              <a:rPr lang="en-US" sz="2400" b="1" dirty="0">
                <a:solidFill>
                  <a:prstClr val="black"/>
                </a:solidFill>
              </a:rPr>
              <a:t>Module staff:</a:t>
            </a:r>
          </a:p>
          <a:p>
            <a:pPr lvl="0"/>
            <a:r>
              <a:rPr lang="en-US" sz="2400" b="1" dirty="0">
                <a:solidFill>
                  <a:prstClr val="black"/>
                </a:solidFill>
              </a:rPr>
              <a:t>Dr. </a:t>
            </a:r>
            <a:r>
              <a:rPr lang="en-US" sz="2400" b="1" dirty="0" err="1">
                <a:solidFill>
                  <a:prstClr val="black"/>
                </a:solidFill>
              </a:rPr>
              <a:t>Nehaya</a:t>
            </a:r>
            <a:r>
              <a:rPr lang="en-US" sz="2400" b="1" dirty="0">
                <a:solidFill>
                  <a:prstClr val="black"/>
                </a:solidFill>
              </a:rPr>
              <a:t> </a:t>
            </a:r>
            <a:r>
              <a:rPr lang="en-US" sz="2400" b="1" dirty="0" err="1">
                <a:solidFill>
                  <a:prstClr val="black"/>
                </a:solidFill>
              </a:rPr>
              <a:t>Mnahi</a:t>
            </a:r>
            <a:endParaRPr lang="en-US" sz="2400" b="1" dirty="0">
              <a:solidFill>
                <a:prstClr val="black"/>
              </a:solidFill>
            </a:endParaRPr>
          </a:p>
          <a:p>
            <a:pPr lvl="0"/>
            <a:r>
              <a:rPr lang="en-US" sz="2400" b="1" dirty="0"/>
              <a:t>[module leader]</a:t>
            </a:r>
          </a:p>
          <a:p>
            <a:r>
              <a:rPr lang="en-US" sz="2400" b="1" dirty="0">
                <a:solidFill>
                  <a:prstClr val="black"/>
                </a:solidFill>
              </a:rPr>
              <a:t>Dr. Ahmed </a:t>
            </a:r>
            <a:r>
              <a:rPr lang="en-US" sz="2400" b="1" dirty="0" err="1">
                <a:solidFill>
                  <a:prstClr val="black"/>
                </a:solidFill>
              </a:rPr>
              <a:t>Badr</a:t>
            </a:r>
            <a:endParaRPr lang="en-US" sz="2400" b="1" dirty="0"/>
          </a:p>
          <a:p>
            <a:pPr lvl="0"/>
            <a:r>
              <a:rPr lang="en-US" sz="2400" b="1" dirty="0">
                <a:solidFill>
                  <a:prstClr val="black"/>
                </a:solidFill>
              </a:rPr>
              <a:t>Dr. </a:t>
            </a:r>
            <a:r>
              <a:rPr lang="en-US" sz="2400" b="1" dirty="0" err="1">
                <a:solidFill>
                  <a:prstClr val="black"/>
                </a:solidFill>
              </a:rPr>
              <a:t>Nawal</a:t>
            </a:r>
            <a:r>
              <a:rPr lang="en-US" sz="2400" b="1" dirty="0">
                <a:solidFill>
                  <a:prstClr val="black"/>
                </a:solidFill>
              </a:rPr>
              <a:t> Mustafa</a:t>
            </a:r>
          </a:p>
          <a:p>
            <a:pPr lvl="0"/>
            <a:r>
              <a:rPr lang="en-US" sz="2400" b="1" dirty="0" err="1">
                <a:solidFill>
                  <a:prstClr val="black"/>
                </a:solidFill>
              </a:rPr>
              <a:t>Dr.Firas</a:t>
            </a:r>
            <a:r>
              <a:rPr lang="en-US" sz="2400" b="1" dirty="0">
                <a:solidFill>
                  <a:prstClr val="black"/>
                </a:solidFill>
              </a:rPr>
              <a:t> Mohamed </a:t>
            </a:r>
          </a:p>
          <a:p>
            <a:pPr lvl="0"/>
            <a:endParaRPr lang="en-US" sz="2400" b="1" dirty="0">
              <a:solidFill>
                <a:prstClr val="black"/>
              </a:solidFill>
            </a:endParaRPr>
          </a:p>
          <a:p>
            <a:pPr lvl="0"/>
            <a:endParaRPr lang="en-US" sz="2400" b="1" dirty="0">
              <a:solidFill>
                <a:prstClr val="black"/>
              </a:solidFill>
            </a:endParaRPr>
          </a:p>
          <a:p>
            <a:pPr lvl="0"/>
            <a:endParaRPr lang="en-US" sz="2400" b="1" dirty="0">
              <a:solidFill>
                <a:prstClr val="black"/>
              </a:solidFill>
            </a:endParaRPr>
          </a:p>
          <a:p>
            <a:pPr lvl="0"/>
            <a:endParaRPr lang="en-US" sz="2400" b="1" dirty="0">
              <a:solidFill>
                <a:prstClr val="black"/>
              </a:solidFill>
            </a:endParaRPr>
          </a:p>
          <a:p>
            <a:pPr lvl="0"/>
            <a:r>
              <a:rPr lang="en-US" sz="2400" b="1" dirty="0">
                <a:solidFill>
                  <a:prstClr val="black"/>
                </a:solidFill>
              </a:rPr>
              <a:t>Dr. Ahmed </a:t>
            </a:r>
            <a:r>
              <a:rPr lang="en-US" sz="2400" b="1" dirty="0" err="1">
                <a:solidFill>
                  <a:prstClr val="black"/>
                </a:solidFill>
              </a:rPr>
              <a:t>Jafer</a:t>
            </a:r>
            <a:endParaRPr lang="en-US" sz="2400" b="1" dirty="0">
              <a:solidFill>
                <a:prstClr val="black"/>
              </a:solidFill>
            </a:endParaRPr>
          </a:p>
          <a:p>
            <a:pPr lvl="0"/>
            <a:r>
              <a:rPr lang="en-US" sz="2400" b="1" dirty="0" err="1">
                <a:solidFill>
                  <a:prstClr val="black"/>
                </a:solidFill>
              </a:rPr>
              <a:t>Dr.Karam</a:t>
            </a:r>
            <a:r>
              <a:rPr lang="en-US" sz="2400" b="1" dirty="0">
                <a:solidFill>
                  <a:prstClr val="black"/>
                </a:solidFill>
              </a:rPr>
              <a:t> Basil </a:t>
            </a:r>
            <a:endParaRPr lang="en-US" sz="2400" b="1" dirty="0"/>
          </a:p>
          <a:p>
            <a:pPr lvl="0"/>
            <a:r>
              <a:rPr lang="en-US" sz="2400" b="1" dirty="0"/>
              <a:t>Dr. </a:t>
            </a:r>
            <a:r>
              <a:rPr lang="en-US" sz="2400" b="1" dirty="0" err="1"/>
              <a:t>Amer</a:t>
            </a:r>
            <a:r>
              <a:rPr lang="en-US" sz="2400" b="1" dirty="0"/>
              <a:t> </a:t>
            </a:r>
            <a:r>
              <a:rPr lang="en-US" sz="2400" b="1" dirty="0" err="1"/>
              <a:t>Qasim</a:t>
            </a:r>
            <a:endParaRPr lang="en-US" sz="2400" dirty="0"/>
          </a:p>
          <a:p>
            <a:pPr lvl="0"/>
            <a:r>
              <a:rPr lang="en-US" sz="2400" b="1" dirty="0"/>
              <a:t>Dr. Ahmed Qassim</a:t>
            </a:r>
          </a:p>
        </p:txBody>
      </p:sp>
      <p:sp>
        <p:nvSpPr>
          <p:cNvPr id="12" name="TextBox 1"/>
          <p:cNvSpPr txBox="1"/>
          <p:nvPr/>
        </p:nvSpPr>
        <p:spPr>
          <a:xfrm>
            <a:off x="61099" y="5907817"/>
            <a:ext cx="9021802" cy="9196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368300">
              <a:lnSpc>
                <a:spcPct val="92000"/>
              </a:lnSpc>
            </a:pPr>
            <a:r>
              <a:rPr lang="en-US" sz="1400" b="1" dirty="0">
                <a:ea typeface="Calibri"/>
                <a:cs typeface="Arial"/>
              </a:rPr>
              <a:t>Gannon’s Review of Medical Physiology by </a:t>
            </a:r>
            <a:r>
              <a:rPr lang="en-US" sz="1400" b="1" i="1" dirty="0">
                <a:ea typeface="Calibri"/>
                <a:cs typeface="Arial"/>
              </a:rPr>
              <a:t>Barrett.</a:t>
            </a:r>
          </a:p>
          <a:p>
            <a:pPr marR="368300">
              <a:lnSpc>
                <a:spcPct val="92000"/>
              </a:lnSpc>
            </a:pPr>
            <a:r>
              <a:rPr lang="en-US" sz="1400" b="1" kern="0" dirty="0"/>
              <a:t>Guyton and Hall physiology text book 2016, Vander s Human physiology 13 ed.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For more detailed instructions, any question, or you have a case you need help in,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please post to the group of session. </a:t>
            </a:r>
            <a:r>
              <a:rPr kumimoji="0" lang="en-US" sz="1400" b="1" i="1" u="sng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Images are under Creative Commons Distribution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B2DD0A2-A8A1-407E-905F-09C42A5BD20C}"/>
              </a:ext>
            </a:extLst>
          </p:cNvPr>
          <p:cNvSpPr txBox="1"/>
          <p:nvPr/>
        </p:nvSpPr>
        <p:spPr>
          <a:xfrm>
            <a:off x="2256183" y="1006982"/>
            <a:ext cx="53187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Academic year 2021-2022 - S4</a:t>
            </a:r>
          </a:p>
          <a:p>
            <a:r>
              <a:rPr lang="en-US" sz="2800" b="1" dirty="0">
                <a:solidFill>
                  <a:srgbClr val="0070C0"/>
                </a:solidFill>
              </a:rPr>
              <a:t>Respiratory system module (RS) </a:t>
            </a:r>
          </a:p>
        </p:txBody>
      </p:sp>
    </p:spTree>
    <p:extLst>
      <p:ext uri="{BB962C8B-B14F-4D97-AF65-F5344CB8AC3E}">
        <p14:creationId xmlns:p14="http://schemas.microsoft.com/office/powerpoint/2010/main" val="23673099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55419"/>
            <a:ext cx="9144000" cy="70427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1664" y="5921829"/>
            <a:ext cx="931044" cy="90613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5625" b="84688" l="0" r="100000"/>
                    </a14:imgEffect>
                  </a14:imgLayer>
                </a14:imgProps>
              </a:ext>
            </a:extLst>
          </a:blip>
          <a:srcRect t="14575" b="16428"/>
          <a:stretch/>
        </p:blipFill>
        <p:spPr>
          <a:xfrm>
            <a:off x="4142630" y="-57652"/>
            <a:ext cx="723569" cy="73137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844935" y="725591"/>
            <a:ext cx="557864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Appropriate Gaseous Environment</a:t>
            </a:r>
          </a:p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Physics of Gases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874758" y="684713"/>
            <a:ext cx="12555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LO3</a:t>
            </a:r>
          </a:p>
        </p:txBody>
      </p:sp>
      <p:sp>
        <p:nvSpPr>
          <p:cNvPr id="10" name="Rectangle 9"/>
          <p:cNvSpPr/>
          <p:nvPr/>
        </p:nvSpPr>
        <p:spPr>
          <a:xfrm>
            <a:off x="152400" y="1223113"/>
            <a:ext cx="8827826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800" b="1" dirty="0"/>
          </a:p>
          <a:p>
            <a:r>
              <a:rPr lang="en-US" sz="2800" b="1" dirty="0">
                <a:solidFill>
                  <a:srgbClr val="FF0000"/>
                </a:solidFill>
              </a:rPr>
              <a:t>Boyle’s law:</a:t>
            </a:r>
            <a:r>
              <a:rPr lang="en-US" sz="2800" b="1" dirty="0"/>
              <a:t>	pressure is inversely proportional to volume.</a:t>
            </a:r>
          </a:p>
          <a:p>
            <a:r>
              <a:rPr lang="en-US" sz="2800" b="1" dirty="0">
                <a:solidFill>
                  <a:srgbClr val="FF0000"/>
                </a:solidFill>
              </a:rPr>
              <a:t>Charles's law: </a:t>
            </a:r>
            <a:r>
              <a:rPr lang="en-US" sz="2800" b="1" dirty="0"/>
              <a:t>pressure is proportional to absolute temperature. (i.e. kinetic energy of molecules increases with temperature)</a:t>
            </a:r>
          </a:p>
          <a:p>
            <a:r>
              <a:rPr lang="en-US" sz="2800" b="1" dirty="0">
                <a:solidFill>
                  <a:srgbClr val="FF0000"/>
                </a:solidFill>
              </a:rPr>
              <a:t>The Universal Gas Law:</a:t>
            </a:r>
            <a:endParaRPr lang="en-US" sz="2800" b="1" dirty="0">
              <a:solidFill>
                <a:prstClr val="black"/>
              </a:solidFill>
            </a:endParaRPr>
          </a:p>
          <a:p>
            <a:r>
              <a:rPr lang="en-US" sz="2800" b="1" dirty="0">
                <a:solidFill>
                  <a:prstClr val="black"/>
                </a:solidFill>
              </a:rPr>
              <a:t>Pressure (P) is inversely proportional to volume (V) for a fixed quantity of gas and directly proportional to absolute temperature (T).                  </a:t>
            </a:r>
            <a:r>
              <a:rPr lang="en-US" sz="3000" b="1" dirty="0">
                <a:solidFill>
                  <a:srgbClr val="C00000"/>
                </a:solidFill>
              </a:rPr>
              <a:t>P.V = </a:t>
            </a:r>
            <a:r>
              <a:rPr lang="en-US" sz="3000" b="1" dirty="0" err="1">
                <a:solidFill>
                  <a:srgbClr val="C00000"/>
                </a:solidFill>
              </a:rPr>
              <a:t>nR.T</a:t>
            </a:r>
            <a:r>
              <a:rPr lang="en-US" sz="3000" b="1" dirty="0">
                <a:solidFill>
                  <a:srgbClr val="C00000"/>
                </a:solidFill>
              </a:rPr>
              <a:t>	</a:t>
            </a:r>
            <a:r>
              <a:rPr lang="en-US" b="1" dirty="0">
                <a:solidFill>
                  <a:prstClr val="black"/>
                </a:solidFill>
              </a:rPr>
              <a:t>	</a:t>
            </a:r>
          </a:p>
          <a:p>
            <a:pPr lvl="2"/>
            <a:r>
              <a:rPr lang="en-US" b="1" dirty="0">
                <a:solidFill>
                  <a:srgbClr val="FF0000"/>
                </a:solidFill>
              </a:rPr>
              <a:t>P</a:t>
            </a:r>
            <a:r>
              <a:rPr lang="en-US" b="1" dirty="0">
                <a:solidFill>
                  <a:prstClr val="black"/>
                </a:solidFill>
              </a:rPr>
              <a:t> = gas pressure</a:t>
            </a:r>
          </a:p>
          <a:p>
            <a:pPr lvl="2"/>
            <a:r>
              <a:rPr lang="en-US" b="1" dirty="0">
                <a:solidFill>
                  <a:srgbClr val="FF0000"/>
                </a:solidFill>
              </a:rPr>
              <a:t>V</a:t>
            </a:r>
            <a:r>
              <a:rPr lang="en-US" b="1" dirty="0">
                <a:solidFill>
                  <a:prstClr val="black"/>
                </a:solidFill>
              </a:rPr>
              <a:t> = volume  </a:t>
            </a:r>
          </a:p>
          <a:p>
            <a:pPr lvl="2"/>
            <a:r>
              <a:rPr lang="en-US" b="1" dirty="0">
                <a:solidFill>
                  <a:srgbClr val="FF0000"/>
                </a:solidFill>
              </a:rPr>
              <a:t>R</a:t>
            </a:r>
            <a:r>
              <a:rPr lang="en-US" b="1" dirty="0">
                <a:solidFill>
                  <a:prstClr val="black"/>
                </a:solidFill>
              </a:rPr>
              <a:t> = the universal gas constant </a:t>
            </a:r>
          </a:p>
          <a:p>
            <a:pPr lvl="2"/>
            <a:r>
              <a:rPr lang="en-US" b="1" dirty="0">
                <a:solidFill>
                  <a:srgbClr val="FF0000"/>
                </a:solidFill>
              </a:rPr>
              <a:t>n</a:t>
            </a:r>
            <a:r>
              <a:rPr lang="en-US" b="1" dirty="0">
                <a:solidFill>
                  <a:prstClr val="black"/>
                </a:solidFill>
              </a:rPr>
              <a:t> = the number of molecules of gas in moles</a:t>
            </a:r>
          </a:p>
          <a:p>
            <a:pPr lvl="2"/>
            <a:r>
              <a:rPr lang="en-US" b="1" dirty="0">
                <a:solidFill>
                  <a:srgbClr val="FF0000"/>
                </a:solidFill>
              </a:rPr>
              <a:t>T</a:t>
            </a:r>
            <a:r>
              <a:rPr lang="en-US" b="1" dirty="0">
                <a:solidFill>
                  <a:prstClr val="black"/>
                </a:solidFill>
              </a:rPr>
              <a:t> = temperature </a:t>
            </a:r>
          </a:p>
          <a:p>
            <a:endParaRPr lang="en-US" sz="2800" b="1" dirty="0">
              <a:solidFill>
                <a:prstClr val="black"/>
              </a:solidFill>
            </a:endParaRPr>
          </a:p>
          <a:p>
            <a:endParaRPr lang="en-US" sz="2800" b="1" dirty="0"/>
          </a:p>
        </p:txBody>
      </p:sp>
      <p:sp>
        <p:nvSpPr>
          <p:cNvPr id="12" name="Subtitle 4"/>
          <p:cNvSpPr txBox="1">
            <a:spLocks/>
          </p:cNvSpPr>
          <p:nvPr/>
        </p:nvSpPr>
        <p:spPr>
          <a:xfrm>
            <a:off x="152400" y="0"/>
            <a:ext cx="3886200" cy="6488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University of </a:t>
            </a:r>
            <a:r>
              <a:rPr lang="en-US" sz="1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Basrah</a:t>
            </a:r>
            <a:r>
              <a:rPr lang="en-US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Al-</a:t>
            </a:r>
            <a:r>
              <a:rPr lang="en-US" sz="1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zahraa</a:t>
            </a:r>
            <a:r>
              <a:rPr lang="en-US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medical college</a:t>
            </a:r>
          </a:p>
        </p:txBody>
      </p:sp>
      <p:sp>
        <p:nvSpPr>
          <p:cNvPr id="13" name="Subtitle 4"/>
          <p:cNvSpPr txBox="1">
            <a:spLocks/>
          </p:cNvSpPr>
          <p:nvPr/>
        </p:nvSpPr>
        <p:spPr>
          <a:xfrm>
            <a:off x="5105400" y="0"/>
            <a:ext cx="3886200" cy="7042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Ministry of Higher Education                                     and Scientific Research</a:t>
            </a:r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360E0D37-6B8A-4EDF-84C3-FB2D92C71D9F}"/>
              </a:ext>
            </a:extLst>
          </p:cNvPr>
          <p:cNvSpPr/>
          <p:nvPr/>
        </p:nvSpPr>
        <p:spPr>
          <a:xfrm>
            <a:off x="2966936" y="4742822"/>
            <a:ext cx="963038" cy="35992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556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55419"/>
            <a:ext cx="9144000" cy="70427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1664" y="5921829"/>
            <a:ext cx="931044" cy="90613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5625" b="84688" l="0" r="100000"/>
                    </a14:imgEffect>
                  </a14:imgLayer>
                </a14:imgProps>
              </a:ext>
            </a:extLst>
          </a:blip>
          <a:srcRect t="14575" b="16428"/>
          <a:stretch/>
        </p:blipFill>
        <p:spPr>
          <a:xfrm>
            <a:off x="4142630" y="-57652"/>
            <a:ext cx="723569" cy="73137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52400" y="1074510"/>
            <a:ext cx="8855121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Pascal is the SI Unit of Pressure.</a:t>
            </a:r>
          </a:p>
          <a:p>
            <a:r>
              <a:rPr lang="en-US" sz="2800" b="1" dirty="0"/>
              <a:t>As this is small, in medicine kilopascals (</a:t>
            </a:r>
            <a:r>
              <a:rPr lang="en-US" sz="2800" b="1" dirty="0" err="1"/>
              <a:t>kPa</a:t>
            </a:r>
            <a:r>
              <a:rPr lang="en-US" sz="2800" b="1" dirty="0"/>
              <a:t>) are used. </a:t>
            </a:r>
          </a:p>
          <a:p>
            <a:r>
              <a:rPr lang="en-US" sz="2800" b="1" dirty="0">
                <a:solidFill>
                  <a:srgbClr val="0070C0"/>
                </a:solidFill>
              </a:rPr>
              <a:t>1 </a:t>
            </a:r>
            <a:r>
              <a:rPr lang="en-US" sz="2800" b="1" dirty="0" err="1">
                <a:solidFill>
                  <a:srgbClr val="0070C0"/>
                </a:solidFill>
              </a:rPr>
              <a:t>kPa</a:t>
            </a:r>
            <a:r>
              <a:rPr lang="en-US" sz="2800" b="1" dirty="0">
                <a:solidFill>
                  <a:srgbClr val="0070C0"/>
                </a:solidFill>
              </a:rPr>
              <a:t> = 1000 Pa </a:t>
            </a:r>
          </a:p>
          <a:p>
            <a:endParaRPr lang="en-US" sz="2800" b="1" dirty="0"/>
          </a:p>
          <a:p>
            <a:r>
              <a:rPr lang="en-US" sz="2800" b="1" dirty="0"/>
              <a:t>Pressure is also expressed in mmHg </a:t>
            </a:r>
          </a:p>
          <a:p>
            <a:r>
              <a:rPr lang="en-US" sz="2800" b="1" dirty="0">
                <a:solidFill>
                  <a:srgbClr val="0070C0"/>
                </a:solidFill>
              </a:rPr>
              <a:t>1 </a:t>
            </a:r>
            <a:r>
              <a:rPr lang="en-US" sz="2800" b="1" dirty="0" err="1">
                <a:solidFill>
                  <a:srgbClr val="0070C0"/>
                </a:solidFill>
              </a:rPr>
              <a:t>kPa</a:t>
            </a:r>
            <a:r>
              <a:rPr lang="en-US" sz="2800" b="1" dirty="0">
                <a:solidFill>
                  <a:srgbClr val="0070C0"/>
                </a:solidFill>
              </a:rPr>
              <a:t> = 7.5 mmHg,</a:t>
            </a:r>
          </a:p>
          <a:p>
            <a:r>
              <a:rPr lang="en-US" sz="2800" b="1" dirty="0">
                <a:solidFill>
                  <a:srgbClr val="0070C0"/>
                </a:solidFill>
              </a:rPr>
              <a:t>1 mmHg = 0.133kPa</a:t>
            </a:r>
          </a:p>
          <a:p>
            <a:r>
              <a:rPr lang="en-US" sz="2800" b="1" dirty="0"/>
              <a:t> </a:t>
            </a:r>
          </a:p>
          <a:p>
            <a:r>
              <a:rPr lang="en-US" sz="2800" b="1" dirty="0"/>
              <a:t>1 standard atmosphere (at sea level)</a:t>
            </a:r>
          </a:p>
          <a:p>
            <a:r>
              <a:rPr lang="en-US" sz="2800" b="1" dirty="0">
                <a:solidFill>
                  <a:srgbClr val="0070C0"/>
                </a:solidFill>
              </a:rPr>
              <a:t>= 760 mmHg = 101.3 </a:t>
            </a:r>
            <a:r>
              <a:rPr lang="en-US" sz="2800" b="1" dirty="0" err="1">
                <a:solidFill>
                  <a:srgbClr val="0070C0"/>
                </a:solidFill>
              </a:rPr>
              <a:t>Kpa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874758" y="684713"/>
            <a:ext cx="12555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LO3</a:t>
            </a:r>
          </a:p>
        </p:txBody>
      </p:sp>
      <p:sp>
        <p:nvSpPr>
          <p:cNvPr id="10" name="Subtitle 4"/>
          <p:cNvSpPr txBox="1">
            <a:spLocks/>
          </p:cNvSpPr>
          <p:nvPr/>
        </p:nvSpPr>
        <p:spPr>
          <a:xfrm>
            <a:off x="152400" y="0"/>
            <a:ext cx="3886200" cy="6488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University of </a:t>
            </a:r>
            <a:r>
              <a:rPr lang="en-US" sz="1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Basrah</a:t>
            </a:r>
            <a:r>
              <a:rPr lang="en-US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Al-</a:t>
            </a:r>
            <a:r>
              <a:rPr lang="en-US" sz="1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zahraa</a:t>
            </a:r>
            <a:r>
              <a:rPr lang="en-US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medical college</a:t>
            </a:r>
          </a:p>
        </p:txBody>
      </p:sp>
      <p:sp>
        <p:nvSpPr>
          <p:cNvPr id="11" name="Subtitle 4"/>
          <p:cNvSpPr txBox="1">
            <a:spLocks/>
          </p:cNvSpPr>
          <p:nvPr/>
        </p:nvSpPr>
        <p:spPr>
          <a:xfrm>
            <a:off x="5105400" y="0"/>
            <a:ext cx="3886200" cy="7042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Ministry of Higher Education                                     and Scientific Research</a:t>
            </a:r>
          </a:p>
        </p:txBody>
      </p:sp>
    </p:spTree>
    <p:extLst>
      <p:ext uri="{BB962C8B-B14F-4D97-AF65-F5344CB8AC3E}">
        <p14:creationId xmlns:p14="http://schemas.microsoft.com/office/powerpoint/2010/main" val="3641926032"/>
      </p:ext>
    </p:extLst>
  </p:cSld>
  <p:clrMapOvr>
    <a:masterClrMapping/>
  </p:clrMapOvr>
  <p:transition spd="slow">
    <p:pull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55419"/>
            <a:ext cx="9144000" cy="70427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5625" b="84688" l="0" r="100000"/>
                    </a14:imgEffect>
                  </a14:imgLayer>
                </a14:imgProps>
              </a:ext>
            </a:extLst>
          </a:blip>
          <a:srcRect t="14575" b="16428"/>
          <a:stretch/>
        </p:blipFill>
        <p:spPr>
          <a:xfrm>
            <a:off x="4142630" y="-57652"/>
            <a:ext cx="723569" cy="73137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52400" y="913601"/>
            <a:ext cx="8855122" cy="18516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Partial Pressure:</a:t>
            </a:r>
          </a:p>
          <a:p>
            <a:pPr marR="139700">
              <a:lnSpc>
                <a:spcPct val="98000"/>
              </a:lnSpc>
            </a:pPr>
            <a:r>
              <a:rPr lang="en-US" sz="2800" b="1" dirty="0">
                <a:ea typeface="Calibri"/>
                <a:cs typeface="Arial"/>
              </a:rPr>
              <a:t>As the atmosphere is a mixture of gases the molecules of each type behave independently (do not combine chemically), so each gas exerts a partial pressure. </a:t>
            </a:r>
            <a:endParaRPr lang="en-US" sz="2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7874758" y="684713"/>
            <a:ext cx="12555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LO3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5672"/>
          <a:stretch/>
        </p:blipFill>
        <p:spPr bwMode="auto">
          <a:xfrm>
            <a:off x="152400" y="2920621"/>
            <a:ext cx="8855121" cy="390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1664" y="5921829"/>
            <a:ext cx="931044" cy="906130"/>
          </a:xfrm>
          <a:prstGeom prst="rect">
            <a:avLst/>
          </a:prstGeom>
        </p:spPr>
      </p:pic>
      <p:sp>
        <p:nvSpPr>
          <p:cNvPr id="11" name="Subtitle 4"/>
          <p:cNvSpPr txBox="1">
            <a:spLocks/>
          </p:cNvSpPr>
          <p:nvPr/>
        </p:nvSpPr>
        <p:spPr>
          <a:xfrm>
            <a:off x="152400" y="0"/>
            <a:ext cx="3886200" cy="6488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University of </a:t>
            </a:r>
            <a:r>
              <a:rPr lang="en-US" sz="1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Basrah</a:t>
            </a:r>
            <a:r>
              <a:rPr lang="en-US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Al-</a:t>
            </a:r>
            <a:r>
              <a:rPr lang="en-US" sz="1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zahraa</a:t>
            </a:r>
            <a:r>
              <a:rPr lang="en-US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medical college</a:t>
            </a:r>
          </a:p>
        </p:txBody>
      </p:sp>
      <p:sp>
        <p:nvSpPr>
          <p:cNvPr id="12" name="Subtitle 4"/>
          <p:cNvSpPr txBox="1">
            <a:spLocks/>
          </p:cNvSpPr>
          <p:nvPr/>
        </p:nvSpPr>
        <p:spPr>
          <a:xfrm>
            <a:off x="5105400" y="0"/>
            <a:ext cx="3886200" cy="7042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Ministry of Higher Education                                     and Scientific Research</a:t>
            </a:r>
          </a:p>
        </p:txBody>
      </p:sp>
    </p:spTree>
    <p:extLst>
      <p:ext uri="{BB962C8B-B14F-4D97-AF65-F5344CB8AC3E}">
        <p14:creationId xmlns:p14="http://schemas.microsoft.com/office/powerpoint/2010/main" val="1215643769"/>
      </p:ext>
    </p:extLst>
  </p:cSld>
  <p:clrMapOvr>
    <a:masterClrMapping/>
  </p:clrMapOvr>
  <p:transition spd="slow">
    <p:wheel spokes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55419"/>
            <a:ext cx="9144000" cy="70427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5625" b="84688" l="0" r="100000"/>
                    </a14:imgEffect>
                  </a14:imgLayer>
                </a14:imgProps>
              </a:ext>
            </a:extLst>
          </a:blip>
          <a:srcRect t="14575" b="16428"/>
          <a:stretch/>
        </p:blipFill>
        <p:spPr>
          <a:xfrm>
            <a:off x="4142630" y="-57652"/>
            <a:ext cx="723569" cy="73137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" y="797511"/>
            <a:ext cx="8993874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b="1" dirty="0">
                <a:solidFill>
                  <a:srgbClr val="FF0000"/>
                </a:solidFill>
              </a:rPr>
              <a:t>Partial pressure (p): </a:t>
            </a:r>
            <a:r>
              <a:rPr lang="en-US" sz="2800" b="1" dirty="0">
                <a:solidFill>
                  <a:prstClr val="black"/>
                </a:solidFill>
              </a:rPr>
              <a:t>is the same proportion of the total pressure as the volume fraction of the gas in the mixture. </a:t>
            </a:r>
          </a:p>
          <a:p>
            <a:pPr lvl="0"/>
            <a:r>
              <a:rPr lang="en-US" sz="2800" b="1" dirty="0">
                <a:solidFill>
                  <a:srgbClr val="FF0000"/>
                </a:solidFill>
              </a:rPr>
              <a:t>E.g. </a:t>
            </a:r>
            <a:r>
              <a:rPr lang="en-US" sz="2800" b="1" dirty="0">
                <a:solidFill>
                  <a:prstClr val="black"/>
                </a:solidFill>
              </a:rPr>
              <a:t>proportion of O</a:t>
            </a:r>
            <a:r>
              <a:rPr lang="en-US" b="1" dirty="0">
                <a:solidFill>
                  <a:prstClr val="black"/>
                </a:solidFill>
              </a:rPr>
              <a:t>2</a:t>
            </a:r>
            <a:r>
              <a:rPr lang="en-US" sz="2800" b="1" dirty="0">
                <a:solidFill>
                  <a:prstClr val="black"/>
                </a:solidFill>
              </a:rPr>
              <a:t> in a </a:t>
            </a:r>
            <a:r>
              <a:rPr lang="en-US" sz="3200" b="1" dirty="0">
                <a:solidFill>
                  <a:srgbClr val="FF0000"/>
                </a:solidFill>
              </a:rPr>
              <a:t>dry </a:t>
            </a:r>
            <a:r>
              <a:rPr lang="en-US" sz="2800" b="1" dirty="0">
                <a:solidFill>
                  <a:prstClr val="black"/>
                </a:solidFill>
              </a:rPr>
              <a:t>atmospheric air is 20.9%, so if the total atmospheric air pressure is 101.1 </a:t>
            </a:r>
            <a:r>
              <a:rPr lang="en-US" sz="2800" b="1" dirty="0" err="1">
                <a:solidFill>
                  <a:prstClr val="black"/>
                </a:solidFill>
              </a:rPr>
              <a:t>kPa</a:t>
            </a:r>
            <a:endParaRPr lang="en-US" sz="2800" b="1" dirty="0">
              <a:solidFill>
                <a:prstClr val="black"/>
              </a:solidFill>
            </a:endParaRPr>
          </a:p>
          <a:p>
            <a:pPr lvl="0"/>
            <a:r>
              <a:rPr lang="en-US" sz="2800" b="1" dirty="0">
                <a:solidFill>
                  <a:prstClr val="black"/>
                </a:solidFill>
              </a:rPr>
              <a:t>pO</a:t>
            </a:r>
            <a:r>
              <a:rPr lang="en-US" b="1" dirty="0">
                <a:solidFill>
                  <a:prstClr val="black"/>
                </a:solidFill>
              </a:rPr>
              <a:t>2</a:t>
            </a:r>
            <a:r>
              <a:rPr lang="en-US" sz="2800" b="1" dirty="0">
                <a:solidFill>
                  <a:prstClr val="black"/>
                </a:solidFill>
              </a:rPr>
              <a:t> = 101.1 x 0.209 = 21.1 </a:t>
            </a:r>
            <a:r>
              <a:rPr lang="en-US" sz="2800" b="1" dirty="0" err="1">
                <a:solidFill>
                  <a:prstClr val="black"/>
                </a:solidFill>
              </a:rPr>
              <a:t>kPa</a:t>
            </a:r>
            <a:r>
              <a:rPr lang="en-US" sz="2800" b="1" dirty="0">
                <a:solidFill>
                  <a:prstClr val="black"/>
                </a:solidFill>
              </a:rPr>
              <a:t> </a:t>
            </a:r>
          </a:p>
          <a:p>
            <a:pPr lvl="0"/>
            <a:r>
              <a:rPr lang="en-US" sz="2800" b="1" dirty="0">
                <a:solidFill>
                  <a:prstClr val="black"/>
                </a:solidFill>
              </a:rPr>
              <a:t>(in mmHg pO</a:t>
            </a:r>
            <a:r>
              <a:rPr lang="en-US" b="1" dirty="0">
                <a:solidFill>
                  <a:prstClr val="black"/>
                </a:solidFill>
              </a:rPr>
              <a:t>2</a:t>
            </a:r>
            <a:r>
              <a:rPr lang="en-US" sz="2800" b="1" dirty="0">
                <a:solidFill>
                  <a:prstClr val="black"/>
                </a:solidFill>
              </a:rPr>
              <a:t> = 760 x 0.209 = 158.9 mmHg)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1664" y="6060490"/>
            <a:ext cx="931044" cy="797510"/>
          </a:xfrm>
          <a:prstGeom prst="rect">
            <a:avLst/>
          </a:prstGeom>
        </p:spPr>
      </p:pic>
      <p:pic>
        <p:nvPicPr>
          <p:cNvPr id="4103" name="Picture 7" descr="Dalton's Law | Divers Who Want To Learn Mor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465" y="4012835"/>
            <a:ext cx="6852633" cy="2446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874758" y="684713"/>
            <a:ext cx="12555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LO3</a:t>
            </a:r>
          </a:p>
        </p:txBody>
      </p:sp>
      <p:sp>
        <p:nvSpPr>
          <p:cNvPr id="10" name="Subtitle 4"/>
          <p:cNvSpPr txBox="1">
            <a:spLocks/>
          </p:cNvSpPr>
          <p:nvPr/>
        </p:nvSpPr>
        <p:spPr>
          <a:xfrm>
            <a:off x="152400" y="0"/>
            <a:ext cx="3886200" cy="6488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University of </a:t>
            </a:r>
            <a:r>
              <a:rPr lang="en-US" sz="1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Basrah</a:t>
            </a:r>
            <a:r>
              <a:rPr lang="en-US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Al-</a:t>
            </a:r>
            <a:r>
              <a:rPr lang="en-US" sz="1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zahraa</a:t>
            </a:r>
            <a:r>
              <a:rPr lang="en-US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medical college</a:t>
            </a:r>
          </a:p>
        </p:txBody>
      </p:sp>
      <p:sp>
        <p:nvSpPr>
          <p:cNvPr id="12" name="Subtitle 4"/>
          <p:cNvSpPr txBox="1">
            <a:spLocks/>
          </p:cNvSpPr>
          <p:nvPr/>
        </p:nvSpPr>
        <p:spPr>
          <a:xfrm>
            <a:off x="5105400" y="0"/>
            <a:ext cx="3886200" cy="7042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Ministry of Higher Education                                     and Scientific Research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F587FFB7-AA9D-4044-B31A-BE3321AB1DA1}"/>
              </a:ext>
            </a:extLst>
          </p:cNvPr>
          <p:cNvSpPr/>
          <p:nvPr/>
        </p:nvSpPr>
        <p:spPr>
          <a:xfrm>
            <a:off x="1789043" y="6060490"/>
            <a:ext cx="768627" cy="631858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643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55419"/>
            <a:ext cx="9144000" cy="70427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1664" y="5921829"/>
            <a:ext cx="931044" cy="90613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5625" b="84688" l="0" r="100000"/>
                    </a14:imgEffect>
                  </a14:imgLayer>
                </a14:imgProps>
              </a:ext>
            </a:extLst>
          </a:blip>
          <a:srcRect t="14575" b="16428"/>
          <a:stretch/>
        </p:blipFill>
        <p:spPr>
          <a:xfrm>
            <a:off x="4142630" y="-57652"/>
            <a:ext cx="723569" cy="73137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79211" y="950501"/>
            <a:ext cx="865040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Water vapor:</a:t>
            </a:r>
            <a:endParaRPr lang="en-US" sz="3200" b="1" dirty="0"/>
          </a:p>
          <a:p>
            <a:pPr marL="457200" indent="-457200">
              <a:buFont typeface="Arial" pitchFamily="34" charset="0"/>
              <a:buChar char="•"/>
            </a:pPr>
            <a:r>
              <a:rPr lang="en-US" sz="2800" b="1" dirty="0"/>
              <a:t>Water vapor is a gas, exerting a vapor pressure.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b="1" dirty="0"/>
              <a:t>The vapor pressure is </a:t>
            </a:r>
            <a:r>
              <a:rPr lang="en-US" sz="2800" b="1" dirty="0">
                <a:solidFill>
                  <a:srgbClr val="FF0000"/>
                </a:solidFill>
              </a:rPr>
              <a:t>maximum </a:t>
            </a:r>
            <a:r>
              <a:rPr lang="en-US" sz="2800" b="1" dirty="0"/>
              <a:t>called the saturated vapor pressure (</a:t>
            </a:r>
            <a:r>
              <a:rPr lang="en-US" sz="2800" b="1" dirty="0">
                <a:solidFill>
                  <a:srgbClr val="FF0000"/>
                </a:solidFill>
              </a:rPr>
              <a:t>SVP</a:t>
            </a:r>
            <a:r>
              <a:rPr lang="en-US" sz="2800" b="1" dirty="0"/>
              <a:t>) when the gas mixture is in </a:t>
            </a:r>
            <a:r>
              <a:rPr lang="en-US" sz="2800" b="1" dirty="0">
                <a:solidFill>
                  <a:srgbClr val="FF0000"/>
                </a:solidFill>
              </a:rPr>
              <a:t>equilibrium</a:t>
            </a:r>
            <a:r>
              <a:rPr lang="en-US" sz="2800" b="1" dirty="0"/>
              <a:t> with water (generally the case in biological systems).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b="1" dirty="0"/>
              <a:t>SVP depends </a:t>
            </a:r>
            <a:r>
              <a:rPr lang="en-US" sz="2800" b="1" dirty="0">
                <a:solidFill>
                  <a:srgbClr val="FF0000"/>
                </a:solidFill>
              </a:rPr>
              <a:t>only</a:t>
            </a:r>
            <a:r>
              <a:rPr lang="en-US" sz="2800" b="1" dirty="0"/>
              <a:t> on temperature.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b="1" dirty="0"/>
              <a:t>At 37</a:t>
            </a:r>
            <a:r>
              <a:rPr lang="en-US" sz="2800" b="1" dirty="0">
                <a:solidFill>
                  <a:prstClr val="black"/>
                </a:solidFill>
                <a:latin typeface="Century Gothic"/>
              </a:rPr>
              <a:t>°</a:t>
            </a:r>
            <a:r>
              <a:rPr lang="en-US" sz="2800" b="1" dirty="0"/>
              <a:t>C the SVP of water is 6.28 </a:t>
            </a:r>
            <a:r>
              <a:rPr lang="en-US" sz="2800" b="1" dirty="0" err="1"/>
              <a:t>kPa</a:t>
            </a:r>
            <a:r>
              <a:rPr lang="en-US" sz="2800" b="1" dirty="0"/>
              <a:t> (47 mmHg), and is </a:t>
            </a:r>
            <a:r>
              <a:rPr lang="en-US" sz="2800" b="1" dirty="0">
                <a:solidFill>
                  <a:srgbClr val="FF0000"/>
                </a:solidFill>
              </a:rPr>
              <a:t>independent</a:t>
            </a:r>
            <a:r>
              <a:rPr lang="en-US" sz="2800" b="1" dirty="0"/>
              <a:t> of total pressure.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b="1" dirty="0"/>
              <a:t>Therefore: for air saturated with </a:t>
            </a:r>
            <a:r>
              <a:rPr lang="en-US" sz="2800" b="1" dirty="0">
                <a:solidFill>
                  <a:srgbClr val="FF0000"/>
                </a:solidFill>
              </a:rPr>
              <a:t>water </a:t>
            </a:r>
            <a:r>
              <a:rPr lang="en-US" sz="2800" b="1" dirty="0"/>
              <a:t>at 37</a:t>
            </a:r>
            <a:r>
              <a:rPr lang="en-US" sz="2800" b="1" dirty="0">
                <a:latin typeface="Century Gothic"/>
              </a:rPr>
              <a:t>°</a:t>
            </a:r>
            <a:r>
              <a:rPr lang="en-US" sz="2800" b="1" dirty="0"/>
              <a:t>C,</a:t>
            </a:r>
          </a:p>
          <a:p>
            <a:r>
              <a:rPr lang="en-US" sz="2800" b="1" dirty="0">
                <a:solidFill>
                  <a:srgbClr val="00B050"/>
                </a:solidFill>
              </a:rPr>
              <a:t>	pO</a:t>
            </a:r>
            <a:r>
              <a:rPr lang="en-US" b="1" dirty="0">
                <a:solidFill>
                  <a:srgbClr val="00B050"/>
                </a:solidFill>
              </a:rPr>
              <a:t>2</a:t>
            </a:r>
            <a:r>
              <a:rPr lang="en-US" sz="2800" b="1" dirty="0">
                <a:solidFill>
                  <a:srgbClr val="00B050"/>
                </a:solidFill>
              </a:rPr>
              <a:t> = (101.1 - 6.28) x 0.209 = 19.8 </a:t>
            </a:r>
            <a:r>
              <a:rPr lang="en-US" sz="2800" b="1" dirty="0" err="1">
                <a:solidFill>
                  <a:srgbClr val="00B050"/>
                </a:solidFill>
              </a:rPr>
              <a:t>kPa</a:t>
            </a:r>
            <a:endParaRPr lang="en-US" sz="2800" b="1" dirty="0">
              <a:solidFill>
                <a:srgbClr val="00B05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874758" y="684713"/>
            <a:ext cx="12555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LO3</a:t>
            </a:r>
          </a:p>
        </p:txBody>
      </p:sp>
      <p:sp>
        <p:nvSpPr>
          <p:cNvPr id="10" name="Subtitle 4"/>
          <p:cNvSpPr txBox="1">
            <a:spLocks/>
          </p:cNvSpPr>
          <p:nvPr/>
        </p:nvSpPr>
        <p:spPr>
          <a:xfrm>
            <a:off x="152400" y="0"/>
            <a:ext cx="3886200" cy="6488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University of </a:t>
            </a:r>
            <a:r>
              <a:rPr lang="en-US" sz="1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Basrah</a:t>
            </a:r>
            <a:r>
              <a:rPr lang="en-US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Al-</a:t>
            </a:r>
            <a:r>
              <a:rPr lang="en-US" sz="1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zahraa</a:t>
            </a:r>
            <a:r>
              <a:rPr lang="en-US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medical college</a:t>
            </a:r>
          </a:p>
        </p:txBody>
      </p:sp>
      <p:sp>
        <p:nvSpPr>
          <p:cNvPr id="11" name="Subtitle 4"/>
          <p:cNvSpPr txBox="1">
            <a:spLocks/>
          </p:cNvSpPr>
          <p:nvPr/>
        </p:nvSpPr>
        <p:spPr>
          <a:xfrm>
            <a:off x="5105400" y="0"/>
            <a:ext cx="3886200" cy="7042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Ministry of Higher Education                                     and Scientific Research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33266" y="5921829"/>
            <a:ext cx="5964071" cy="461665"/>
          </a:xfrm>
          <a:prstGeom prst="rect">
            <a:avLst/>
          </a:prstGeom>
          <a:ln>
            <a:solidFill>
              <a:srgbClr val="00B0F0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Dry air pO</a:t>
            </a:r>
            <a:r>
              <a:rPr lang="en-US" b="1" dirty="0">
                <a:solidFill>
                  <a:srgbClr val="FF0000"/>
                </a:solidFill>
              </a:rPr>
              <a:t>2</a:t>
            </a:r>
            <a:r>
              <a:rPr lang="en-US" sz="2400" b="1" dirty="0">
                <a:solidFill>
                  <a:srgbClr val="FF0000"/>
                </a:solidFill>
              </a:rPr>
              <a:t> = 101.1 x 0.209 = 21.1 </a:t>
            </a:r>
            <a:r>
              <a:rPr lang="en-US" sz="2400" b="1" dirty="0" err="1">
                <a:solidFill>
                  <a:srgbClr val="FF0000"/>
                </a:solidFill>
              </a:rPr>
              <a:t>kPa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41926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55419"/>
            <a:ext cx="9144000" cy="70427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5625" b="84688" l="0" r="100000"/>
                    </a14:imgEffect>
                  </a14:imgLayer>
                </a14:imgProps>
              </a:ext>
            </a:extLst>
          </a:blip>
          <a:srcRect t="14575" b="16428"/>
          <a:stretch/>
        </p:blipFill>
        <p:spPr>
          <a:xfrm>
            <a:off x="4142630" y="-57652"/>
            <a:ext cx="723569" cy="731370"/>
          </a:xfrm>
          <a:prstGeom prst="rect">
            <a:avLst/>
          </a:prstGeom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1254695"/>
            <a:ext cx="8396177" cy="4283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1664" y="6100549"/>
            <a:ext cx="931044" cy="72741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9431" y="731474"/>
            <a:ext cx="57457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Effect of Temperature and Humidity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874758" y="684713"/>
            <a:ext cx="12555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LO3</a:t>
            </a:r>
          </a:p>
        </p:txBody>
      </p:sp>
      <p:sp>
        <p:nvSpPr>
          <p:cNvPr id="10" name="Subtitle 4"/>
          <p:cNvSpPr txBox="1">
            <a:spLocks/>
          </p:cNvSpPr>
          <p:nvPr/>
        </p:nvSpPr>
        <p:spPr>
          <a:xfrm>
            <a:off x="152400" y="0"/>
            <a:ext cx="3886200" cy="6488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University of </a:t>
            </a:r>
            <a:r>
              <a:rPr lang="en-US" sz="1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Basrah</a:t>
            </a:r>
            <a:r>
              <a:rPr lang="en-US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Al-</a:t>
            </a:r>
            <a:r>
              <a:rPr lang="en-US" sz="1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zahraa</a:t>
            </a:r>
            <a:r>
              <a:rPr lang="en-US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medical college</a:t>
            </a:r>
          </a:p>
        </p:txBody>
      </p:sp>
      <p:sp>
        <p:nvSpPr>
          <p:cNvPr id="12" name="Subtitle 4"/>
          <p:cNvSpPr txBox="1">
            <a:spLocks/>
          </p:cNvSpPr>
          <p:nvPr/>
        </p:nvSpPr>
        <p:spPr>
          <a:xfrm>
            <a:off x="5105400" y="0"/>
            <a:ext cx="3886200" cy="7042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Ministry of Higher Education                                     and Scientific Research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31DC0ED-98F2-49EA-9E36-DD6C1561059A}"/>
              </a:ext>
            </a:extLst>
          </p:cNvPr>
          <p:cNvSpPr txBox="1"/>
          <p:nvPr/>
        </p:nvSpPr>
        <p:spPr>
          <a:xfrm>
            <a:off x="260575" y="5480789"/>
            <a:ext cx="898974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The relative O2 concentration decreases as the relative humidity increases </a:t>
            </a:r>
          </a:p>
          <a:p>
            <a:r>
              <a:rPr lang="en-US" sz="2800" dirty="0">
                <a:solidFill>
                  <a:srgbClr val="FF0000"/>
                </a:solidFill>
              </a:rPr>
              <a:t> This decrease is more as the temperature increases</a:t>
            </a:r>
          </a:p>
        </p:txBody>
      </p:sp>
    </p:spTree>
    <p:extLst>
      <p:ext uri="{BB962C8B-B14F-4D97-AF65-F5344CB8AC3E}">
        <p14:creationId xmlns:p14="http://schemas.microsoft.com/office/powerpoint/2010/main" val="1215643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55419"/>
            <a:ext cx="9144000" cy="70427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1664" y="5921829"/>
            <a:ext cx="931044" cy="90613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5625" b="84688" l="0" r="100000"/>
                    </a14:imgEffect>
                  </a14:imgLayer>
                </a14:imgProps>
              </a:ext>
            </a:extLst>
          </a:blip>
          <a:srcRect t="14575" b="16428"/>
          <a:stretch/>
        </p:blipFill>
        <p:spPr>
          <a:xfrm>
            <a:off x="4142630" y="-57652"/>
            <a:ext cx="723569" cy="73137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70029" y="684713"/>
            <a:ext cx="88687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>
                <a:solidFill>
                  <a:srgbClr val="FF0000"/>
                </a:solidFill>
              </a:rPr>
              <a:t>Gases in water:</a:t>
            </a:r>
            <a:endParaRPr lang="en-US" sz="3600" b="1" dirty="0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874758" y="684713"/>
            <a:ext cx="12555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LO3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59256" y="1453874"/>
            <a:ext cx="5943066" cy="523220"/>
          </a:xfrm>
          <a:prstGeom prst="rect">
            <a:avLst/>
          </a:prstGeom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prstClr val="black"/>
                </a:solidFill>
              </a:rPr>
              <a:t>Gas mixture is in </a:t>
            </a:r>
            <a:r>
              <a:rPr lang="en-US" sz="2800" b="1" dirty="0">
                <a:solidFill>
                  <a:srgbClr val="FF0000"/>
                </a:solidFill>
              </a:rPr>
              <a:t>contact</a:t>
            </a:r>
            <a:r>
              <a:rPr lang="en-US" sz="2800" b="1" dirty="0">
                <a:solidFill>
                  <a:prstClr val="black"/>
                </a:solidFill>
              </a:rPr>
              <a:t> with water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364776" y="2296071"/>
            <a:ext cx="6619164" cy="523220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prstClr val="black"/>
                </a:solidFill>
              </a:rPr>
              <a:t>Gas molecules will dissolve in the liquid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996286" y="3098041"/>
            <a:ext cx="7328848" cy="954107"/>
          </a:xfrm>
          <a:prstGeom prst="rect">
            <a:avLst/>
          </a:prstGeom>
          <a:ln>
            <a:solidFill>
              <a:srgbClr val="7030A0"/>
            </a:solidFill>
          </a:ln>
          <a:effectLst>
            <a:glow rad="101600">
              <a:srgbClr val="7030A0">
                <a:alpha val="60000"/>
              </a:srgbClr>
            </a:glo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en-US" sz="2800" b="1" dirty="0">
                <a:solidFill>
                  <a:prstClr val="black"/>
                </a:solidFill>
              </a:rPr>
              <a:t>Until </a:t>
            </a:r>
            <a:r>
              <a:rPr lang="en-US" sz="2800" b="1" dirty="0">
                <a:solidFill>
                  <a:srgbClr val="FF0000"/>
                </a:solidFill>
              </a:rPr>
              <a:t>equilibrium</a:t>
            </a:r>
            <a:r>
              <a:rPr lang="en-US" sz="2800" b="1" dirty="0">
                <a:solidFill>
                  <a:prstClr val="black"/>
                </a:solidFill>
              </a:rPr>
              <a:t> is established between rate of solution and dissolution of gas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00502" y="4380931"/>
            <a:ext cx="8086684" cy="1384995"/>
          </a:xfrm>
          <a:prstGeom prst="rect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prstClr val="black"/>
                </a:solidFill>
              </a:rPr>
              <a:t>At equilibrium, gases exert a partial pressure or tension in the liquid, which is </a:t>
            </a:r>
            <a:r>
              <a:rPr lang="en-US" sz="2800" b="1" dirty="0">
                <a:solidFill>
                  <a:srgbClr val="FF0000"/>
                </a:solidFill>
              </a:rPr>
              <a:t>equal</a:t>
            </a:r>
            <a:r>
              <a:rPr lang="en-US" sz="2800" b="1" dirty="0">
                <a:solidFill>
                  <a:prstClr val="black"/>
                </a:solidFill>
              </a:rPr>
              <a:t> to their partial pressures in the gas phase</a:t>
            </a:r>
            <a:endParaRPr lang="en-US" dirty="0"/>
          </a:p>
        </p:txBody>
      </p:sp>
      <p:sp>
        <p:nvSpPr>
          <p:cNvPr id="13" name="Subtitle 4"/>
          <p:cNvSpPr txBox="1">
            <a:spLocks/>
          </p:cNvSpPr>
          <p:nvPr/>
        </p:nvSpPr>
        <p:spPr>
          <a:xfrm>
            <a:off x="152400" y="0"/>
            <a:ext cx="3886200" cy="6488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University of </a:t>
            </a:r>
            <a:r>
              <a:rPr lang="en-US" sz="1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Basrah</a:t>
            </a:r>
            <a:r>
              <a:rPr lang="en-US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Al-</a:t>
            </a:r>
            <a:r>
              <a:rPr lang="en-US" sz="1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zahraa</a:t>
            </a:r>
            <a:r>
              <a:rPr lang="en-US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medical college</a:t>
            </a:r>
          </a:p>
        </p:txBody>
      </p:sp>
      <p:sp>
        <p:nvSpPr>
          <p:cNvPr id="15" name="Subtitle 4"/>
          <p:cNvSpPr txBox="1">
            <a:spLocks/>
          </p:cNvSpPr>
          <p:nvPr/>
        </p:nvSpPr>
        <p:spPr>
          <a:xfrm>
            <a:off x="5105400" y="0"/>
            <a:ext cx="3886200" cy="7042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Ministry of Higher Education                                     and Scientific Research</a:t>
            </a:r>
          </a:p>
        </p:txBody>
      </p:sp>
    </p:spTree>
    <p:extLst>
      <p:ext uri="{BB962C8B-B14F-4D97-AF65-F5344CB8AC3E}">
        <p14:creationId xmlns:p14="http://schemas.microsoft.com/office/powerpoint/2010/main" val="2055948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10" grpId="0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55419"/>
            <a:ext cx="9144000" cy="70427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1664" y="5921829"/>
            <a:ext cx="931044" cy="90613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5625" b="84688" l="0" r="100000"/>
                    </a14:imgEffect>
                  </a14:imgLayer>
                </a14:imgProps>
              </a:ext>
            </a:extLst>
          </a:blip>
          <a:srcRect t="14575" b="16428"/>
          <a:stretch/>
        </p:blipFill>
        <p:spPr>
          <a:xfrm>
            <a:off x="4142630" y="-57652"/>
            <a:ext cx="723569" cy="73137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70029" y="684713"/>
            <a:ext cx="886877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>
                <a:solidFill>
                  <a:srgbClr val="FF0000"/>
                </a:solidFill>
              </a:rPr>
              <a:t>Gases in water:</a:t>
            </a:r>
            <a:endParaRPr lang="en-US" sz="3600" b="1" dirty="0"/>
          </a:p>
          <a:p>
            <a:pPr algn="ctr"/>
            <a:endParaRPr lang="en-US" sz="2800" b="1" dirty="0"/>
          </a:p>
          <a:p>
            <a:pPr algn="ctr"/>
            <a:r>
              <a:rPr lang="en-US" sz="3200" b="1" dirty="0"/>
              <a:t>The partial pressure of a gas, in a </a:t>
            </a:r>
            <a:r>
              <a:rPr lang="en-US" sz="3200" b="1" dirty="0">
                <a:solidFill>
                  <a:prstClr val="black"/>
                </a:solidFill>
              </a:rPr>
              <a:t>liquid</a:t>
            </a:r>
            <a:r>
              <a:rPr lang="en-US" sz="3200" b="1" dirty="0"/>
              <a:t>, is a measure of its </a:t>
            </a:r>
            <a:r>
              <a:rPr lang="en-US" sz="3200" b="1" dirty="0">
                <a:solidFill>
                  <a:srgbClr val="FF0000"/>
                </a:solidFill>
              </a:rPr>
              <a:t>tendency to escape </a:t>
            </a:r>
            <a:r>
              <a:rPr lang="en-US" sz="3200" b="1" dirty="0"/>
              <a:t>from the liquid and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>
                <a:solidFill>
                  <a:srgbClr val="FF0000"/>
                </a:solidFill>
              </a:rPr>
              <a:t>not</a:t>
            </a:r>
            <a:r>
              <a:rPr lang="en-US" sz="3200" b="1" dirty="0">
                <a:solidFill>
                  <a:prstClr val="black"/>
                </a:solidFill>
              </a:rPr>
              <a:t> a measure of the content of gas in the liquid</a:t>
            </a:r>
            <a:r>
              <a:rPr lang="en-US" sz="3200" b="1" dirty="0"/>
              <a:t>.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874758" y="684713"/>
            <a:ext cx="12555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LO3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10930" y="4092418"/>
            <a:ext cx="7410734" cy="1077218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glow rad="101600">
              <a:srgbClr val="FF0000">
                <a:alpha val="60000"/>
              </a:srgbClr>
            </a:glow>
          </a:effectLst>
        </p:spPr>
        <p:txBody>
          <a:bodyPr wrap="square" rtlCol="0">
            <a:spAutoFit/>
          </a:bodyPr>
          <a:lstStyle/>
          <a:p>
            <a:pPr lvl="0" algn="ctr"/>
            <a:r>
              <a:rPr lang="en-US" sz="3200" b="1" dirty="0">
                <a:solidFill>
                  <a:prstClr val="black"/>
                </a:solidFill>
              </a:rPr>
              <a:t>Content is determined by </a:t>
            </a:r>
            <a:r>
              <a:rPr lang="en-US" sz="3200" b="1" dirty="0">
                <a:solidFill>
                  <a:srgbClr val="FF0000"/>
                </a:solidFill>
              </a:rPr>
              <a:t>solubility</a:t>
            </a:r>
            <a:r>
              <a:rPr lang="en-US" sz="3200" b="1" dirty="0">
                <a:solidFill>
                  <a:prstClr val="black"/>
                </a:solidFill>
              </a:rPr>
              <a:t> of gas in the liquid.</a:t>
            </a:r>
          </a:p>
        </p:txBody>
      </p:sp>
      <p:sp>
        <p:nvSpPr>
          <p:cNvPr id="10" name="Subtitle 4"/>
          <p:cNvSpPr txBox="1">
            <a:spLocks/>
          </p:cNvSpPr>
          <p:nvPr/>
        </p:nvSpPr>
        <p:spPr>
          <a:xfrm>
            <a:off x="152400" y="0"/>
            <a:ext cx="3886200" cy="6488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University of </a:t>
            </a:r>
            <a:r>
              <a:rPr lang="en-US" sz="1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Basrah</a:t>
            </a:r>
            <a:r>
              <a:rPr lang="en-US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Al-</a:t>
            </a:r>
            <a:r>
              <a:rPr lang="en-US" sz="1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zahraa</a:t>
            </a:r>
            <a:r>
              <a:rPr lang="en-US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medical college</a:t>
            </a:r>
          </a:p>
        </p:txBody>
      </p:sp>
      <p:sp>
        <p:nvSpPr>
          <p:cNvPr id="12" name="Subtitle 4"/>
          <p:cNvSpPr txBox="1">
            <a:spLocks/>
          </p:cNvSpPr>
          <p:nvPr/>
        </p:nvSpPr>
        <p:spPr>
          <a:xfrm>
            <a:off x="5105400" y="0"/>
            <a:ext cx="3886200" cy="7042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Ministry of Higher Education                                     and Scientific Research</a:t>
            </a:r>
          </a:p>
        </p:txBody>
      </p:sp>
    </p:spTree>
    <p:extLst>
      <p:ext uri="{BB962C8B-B14F-4D97-AF65-F5344CB8AC3E}">
        <p14:creationId xmlns:p14="http://schemas.microsoft.com/office/powerpoint/2010/main" val="3641926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55419"/>
            <a:ext cx="9144000" cy="70427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1664" y="5921829"/>
            <a:ext cx="931044" cy="90613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5625" b="84688" l="0" r="100000"/>
                    </a14:imgEffect>
                  </a14:imgLayer>
                </a14:imgProps>
              </a:ext>
            </a:extLst>
          </a:blip>
          <a:srcRect t="14575" b="16428"/>
          <a:stretch/>
        </p:blipFill>
        <p:spPr>
          <a:xfrm>
            <a:off x="4142630" y="-57652"/>
            <a:ext cx="723569" cy="73137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52400" y="889844"/>
            <a:ext cx="8704997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Solubility of Gases: </a:t>
            </a:r>
          </a:p>
          <a:p>
            <a:pPr lvl="0"/>
            <a:r>
              <a:rPr lang="en-US" sz="2400" b="1" dirty="0">
                <a:solidFill>
                  <a:prstClr val="black"/>
                </a:solidFill>
              </a:rPr>
              <a:t>*Is the number of </a:t>
            </a:r>
            <a:r>
              <a:rPr lang="en-US" sz="2400" b="1" dirty="0" err="1">
                <a:solidFill>
                  <a:prstClr val="black"/>
                </a:solidFill>
              </a:rPr>
              <a:t>mmol</a:t>
            </a:r>
            <a:r>
              <a:rPr lang="en-US" sz="2400" b="1" dirty="0">
                <a:solidFill>
                  <a:prstClr val="black"/>
                </a:solidFill>
              </a:rPr>
              <a:t> of gas that will dissolve in a liter of water, at a given partial pressure, The units of solubility are </a:t>
            </a:r>
            <a:r>
              <a:rPr lang="en-US" sz="2400" b="1" dirty="0" err="1">
                <a:solidFill>
                  <a:prstClr val="black"/>
                </a:solidFill>
              </a:rPr>
              <a:t>mmol</a:t>
            </a:r>
            <a:r>
              <a:rPr lang="en-US" sz="2400" b="1" dirty="0">
                <a:solidFill>
                  <a:prstClr val="black"/>
                </a:solidFill>
              </a:rPr>
              <a:t>/</a:t>
            </a:r>
            <a:r>
              <a:rPr lang="en-US" sz="2400" b="1" dirty="0" err="1">
                <a:solidFill>
                  <a:prstClr val="black"/>
                </a:solidFill>
              </a:rPr>
              <a:t>Litre</a:t>
            </a:r>
            <a:r>
              <a:rPr lang="en-US" sz="2400" b="1" dirty="0">
                <a:solidFill>
                  <a:prstClr val="black"/>
                </a:solidFill>
              </a:rPr>
              <a:t>/</a:t>
            </a:r>
            <a:r>
              <a:rPr lang="en-US" sz="2400" b="1" dirty="0" err="1">
                <a:solidFill>
                  <a:prstClr val="black"/>
                </a:solidFill>
              </a:rPr>
              <a:t>kPa</a:t>
            </a:r>
            <a:r>
              <a:rPr lang="en-US" sz="2400" b="1" dirty="0">
                <a:solidFill>
                  <a:prstClr val="black"/>
                </a:solidFill>
              </a:rPr>
              <a:t>. Solubility is a </a:t>
            </a:r>
            <a:r>
              <a:rPr lang="en-US" sz="2400" b="1" dirty="0">
                <a:solidFill>
                  <a:srgbClr val="FF0000"/>
                </a:solidFill>
              </a:rPr>
              <a:t>Constant</a:t>
            </a:r>
            <a:r>
              <a:rPr lang="en-US" sz="2400" b="1" dirty="0">
                <a:solidFill>
                  <a:prstClr val="black"/>
                </a:solidFill>
              </a:rPr>
              <a:t> for that gas.</a:t>
            </a:r>
          </a:p>
          <a:p>
            <a:pPr lvl="0" algn="ctr"/>
            <a:endParaRPr lang="en-US" sz="2400" b="1" dirty="0">
              <a:solidFill>
                <a:prstClr val="black"/>
              </a:solidFill>
            </a:endParaRPr>
          </a:p>
          <a:p>
            <a:pPr lvl="0" algn="ctr"/>
            <a:r>
              <a:rPr lang="en-US" sz="2800" b="1" dirty="0">
                <a:solidFill>
                  <a:srgbClr val="00B050"/>
                </a:solidFill>
              </a:rPr>
              <a:t>The amount of a gas dissolved in plasma = solubility of that gas x its partial pressure.</a:t>
            </a:r>
          </a:p>
          <a:p>
            <a:pPr algn="ctr"/>
            <a:r>
              <a:rPr lang="en-US" sz="2400" b="1" dirty="0">
                <a:solidFill>
                  <a:srgbClr val="00B050"/>
                </a:solidFill>
              </a:rPr>
              <a:t> </a:t>
            </a:r>
          </a:p>
          <a:p>
            <a:r>
              <a:rPr lang="en-US" sz="2400" b="1" dirty="0"/>
              <a:t>* If the partial pressure of the gas increases, more will dissolve.</a:t>
            </a:r>
          </a:p>
          <a:p>
            <a:r>
              <a:rPr lang="en-US" sz="2400" b="1" dirty="0"/>
              <a:t>*The solubility of oxygen in plasma at 37</a:t>
            </a:r>
            <a:r>
              <a:rPr lang="en-US" sz="2400" b="1" dirty="0">
                <a:latin typeface="Century Gothic"/>
              </a:rPr>
              <a:t>°</a:t>
            </a:r>
            <a:r>
              <a:rPr lang="en-US" sz="2400" b="1" dirty="0"/>
              <a:t>C (body temp) is known as the </a:t>
            </a:r>
            <a:r>
              <a:rPr lang="en-US" sz="2400" b="1" dirty="0">
                <a:solidFill>
                  <a:srgbClr val="FF0000"/>
                </a:solidFill>
              </a:rPr>
              <a:t>coefficient of solubility </a:t>
            </a:r>
            <a:r>
              <a:rPr lang="en-US" sz="2400" b="1" dirty="0"/>
              <a:t>of </a:t>
            </a:r>
            <a:r>
              <a:rPr lang="en-US" sz="2400" b="1" dirty="0">
                <a:solidFill>
                  <a:srgbClr val="FF0000"/>
                </a:solidFill>
              </a:rPr>
              <a:t>O</a:t>
            </a:r>
            <a:r>
              <a:rPr lang="en-US" sz="1600" b="1" dirty="0">
                <a:solidFill>
                  <a:srgbClr val="FF0000"/>
                </a:solidFill>
              </a:rPr>
              <a:t>2</a:t>
            </a:r>
            <a:r>
              <a:rPr lang="en-US" sz="2400" b="1" dirty="0"/>
              <a:t> = 0.01 </a:t>
            </a:r>
            <a:r>
              <a:rPr lang="en-US" sz="2400" b="1" dirty="0" err="1"/>
              <a:t>mmol</a:t>
            </a:r>
            <a:r>
              <a:rPr lang="en-US" sz="2400" b="1" dirty="0"/>
              <a:t>/</a:t>
            </a:r>
            <a:r>
              <a:rPr lang="en-US" sz="2400" b="1" dirty="0" err="1"/>
              <a:t>Litre</a:t>
            </a:r>
            <a:r>
              <a:rPr lang="en-US" sz="2400" b="1" dirty="0"/>
              <a:t>/</a:t>
            </a:r>
            <a:r>
              <a:rPr lang="en-US" sz="2400" b="1" dirty="0" err="1"/>
              <a:t>kPa</a:t>
            </a:r>
            <a:endParaRPr lang="en-US" sz="2400" b="1" dirty="0"/>
          </a:p>
          <a:p>
            <a:r>
              <a:rPr lang="en-US" sz="2400" b="1" dirty="0"/>
              <a:t>*The </a:t>
            </a:r>
            <a:r>
              <a:rPr lang="en-US" sz="2400" b="1" dirty="0">
                <a:solidFill>
                  <a:srgbClr val="FF0000"/>
                </a:solidFill>
              </a:rPr>
              <a:t>coefficient of solubility </a:t>
            </a:r>
            <a:r>
              <a:rPr lang="en-US" sz="2400" b="1" dirty="0"/>
              <a:t>of </a:t>
            </a:r>
            <a:r>
              <a:rPr lang="en-US" sz="2400" b="1" dirty="0">
                <a:solidFill>
                  <a:srgbClr val="FF0000"/>
                </a:solidFill>
              </a:rPr>
              <a:t>CO</a:t>
            </a:r>
            <a:r>
              <a:rPr lang="en-US" sz="1600" b="1" dirty="0">
                <a:solidFill>
                  <a:srgbClr val="FF0000"/>
                </a:solidFill>
              </a:rPr>
              <a:t>2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/>
              <a:t>= 0.23 </a:t>
            </a:r>
            <a:r>
              <a:rPr lang="en-US" sz="2400" b="1" dirty="0" err="1"/>
              <a:t>mmol</a:t>
            </a:r>
            <a:r>
              <a:rPr lang="en-US" sz="2400" b="1" dirty="0"/>
              <a:t>/</a:t>
            </a:r>
            <a:r>
              <a:rPr lang="en-US" sz="2400" b="1" dirty="0" err="1"/>
              <a:t>Litre</a:t>
            </a:r>
            <a:r>
              <a:rPr lang="en-US" sz="2400" b="1" dirty="0"/>
              <a:t>/</a:t>
            </a:r>
            <a:r>
              <a:rPr lang="en-US" sz="2400" b="1" dirty="0" err="1"/>
              <a:t>kPa</a:t>
            </a:r>
            <a:endParaRPr lang="en-US" sz="2400" b="1" dirty="0"/>
          </a:p>
          <a:p>
            <a:r>
              <a:rPr lang="en-US" sz="2400" b="1" dirty="0"/>
              <a:t>**CO</a:t>
            </a:r>
            <a:r>
              <a:rPr lang="en-US" sz="1600" b="1" dirty="0"/>
              <a:t>2</a:t>
            </a:r>
            <a:r>
              <a:rPr lang="en-US" sz="2400" b="1" dirty="0"/>
              <a:t> is </a:t>
            </a:r>
            <a:r>
              <a:rPr lang="en-US" sz="2400" b="1" dirty="0">
                <a:solidFill>
                  <a:srgbClr val="FF0000"/>
                </a:solidFill>
              </a:rPr>
              <a:t>23 times more soluble </a:t>
            </a:r>
            <a:r>
              <a:rPr lang="en-US" sz="2400" b="1" dirty="0"/>
              <a:t>in plasma than oxygen.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874758" y="684713"/>
            <a:ext cx="12555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LO3</a:t>
            </a:r>
          </a:p>
        </p:txBody>
      </p:sp>
      <p:sp>
        <p:nvSpPr>
          <p:cNvPr id="10" name="Subtitle 4"/>
          <p:cNvSpPr txBox="1">
            <a:spLocks/>
          </p:cNvSpPr>
          <p:nvPr/>
        </p:nvSpPr>
        <p:spPr>
          <a:xfrm>
            <a:off x="152400" y="0"/>
            <a:ext cx="3886200" cy="6488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University of </a:t>
            </a:r>
            <a:r>
              <a:rPr lang="en-US" sz="1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Basrah</a:t>
            </a:r>
            <a:r>
              <a:rPr lang="en-US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Al-</a:t>
            </a:r>
            <a:r>
              <a:rPr lang="en-US" sz="1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zahraa</a:t>
            </a:r>
            <a:r>
              <a:rPr lang="en-US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medical college</a:t>
            </a:r>
          </a:p>
        </p:txBody>
      </p:sp>
      <p:sp>
        <p:nvSpPr>
          <p:cNvPr id="11" name="Subtitle 4"/>
          <p:cNvSpPr txBox="1">
            <a:spLocks/>
          </p:cNvSpPr>
          <p:nvPr/>
        </p:nvSpPr>
        <p:spPr>
          <a:xfrm>
            <a:off x="5105400" y="0"/>
            <a:ext cx="3886200" cy="7042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Ministry of Higher Education                                     and Scientific Research</a:t>
            </a:r>
          </a:p>
        </p:txBody>
      </p:sp>
    </p:spTree>
    <p:extLst>
      <p:ext uri="{BB962C8B-B14F-4D97-AF65-F5344CB8AC3E}">
        <p14:creationId xmlns:p14="http://schemas.microsoft.com/office/powerpoint/2010/main" val="36419260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55419"/>
            <a:ext cx="9144000" cy="70427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1664" y="5921829"/>
            <a:ext cx="931044" cy="90613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5625" b="84688" l="0" r="100000"/>
                    </a14:imgEffect>
                  </a14:imgLayer>
                </a14:imgProps>
              </a:ext>
            </a:extLst>
          </a:blip>
          <a:srcRect t="14575" b="16428"/>
          <a:stretch/>
        </p:blipFill>
        <p:spPr>
          <a:xfrm>
            <a:off x="4142630" y="-57652"/>
            <a:ext cx="723569" cy="73137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687038"/>
            <a:ext cx="9130352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cs typeface="Times New Roman" pitchFamily="18" charset="0"/>
              </a:rPr>
              <a:t>Example:</a:t>
            </a:r>
          </a:p>
          <a:p>
            <a:r>
              <a:rPr lang="en-US" sz="3200" b="1" dirty="0">
                <a:cs typeface="Times New Roman" pitchFamily="18" charset="0"/>
              </a:rPr>
              <a:t>*When </a:t>
            </a:r>
            <a:r>
              <a:rPr lang="en-US" sz="3200" b="1" dirty="0">
                <a:solidFill>
                  <a:srgbClr val="00B050"/>
                </a:solidFill>
                <a:cs typeface="Times New Roman" pitchFamily="18" charset="0"/>
              </a:rPr>
              <a:t>plasma</a:t>
            </a:r>
            <a:r>
              <a:rPr lang="en-US" sz="3200" b="1" dirty="0">
                <a:cs typeface="Times New Roman" pitchFamily="18" charset="0"/>
              </a:rPr>
              <a:t> is equilibrated with air having a partial pressure of Oxygen (pO</a:t>
            </a:r>
            <a:r>
              <a:rPr lang="en-US" b="1" dirty="0">
                <a:cs typeface="Times New Roman" pitchFamily="18" charset="0"/>
              </a:rPr>
              <a:t>2</a:t>
            </a:r>
            <a:r>
              <a:rPr lang="en-US" sz="3200" b="1" dirty="0">
                <a:cs typeface="Times New Roman" pitchFamily="18" charset="0"/>
              </a:rPr>
              <a:t>) of 13.3 </a:t>
            </a:r>
            <a:r>
              <a:rPr lang="en-US" sz="3200" b="1" dirty="0" err="1">
                <a:cs typeface="Times New Roman" pitchFamily="18" charset="0"/>
              </a:rPr>
              <a:t>kPa</a:t>
            </a:r>
            <a:r>
              <a:rPr lang="en-US" sz="3200" b="1" dirty="0">
                <a:cs typeface="Times New Roman" pitchFamily="18" charset="0"/>
              </a:rPr>
              <a:t> (100 mmHg):</a:t>
            </a:r>
          </a:p>
          <a:p>
            <a:r>
              <a:rPr lang="en-US" sz="3000" b="1" dirty="0">
                <a:cs typeface="Times New Roman" pitchFamily="18" charset="0"/>
              </a:rPr>
              <a:t>*</a:t>
            </a:r>
            <a:r>
              <a:rPr lang="en-US" sz="3000" b="1" dirty="0">
                <a:solidFill>
                  <a:srgbClr val="7030A0"/>
                </a:solidFill>
                <a:cs typeface="Times New Roman" pitchFamily="18" charset="0"/>
              </a:rPr>
              <a:t>Solubility coefficient </a:t>
            </a:r>
            <a:r>
              <a:rPr lang="en-US" sz="3000" b="1" dirty="0">
                <a:cs typeface="Times New Roman" pitchFamily="18" charset="0"/>
              </a:rPr>
              <a:t>of Oxygen is 0.01mmol/L/kPa at 37°C.</a:t>
            </a:r>
            <a:r>
              <a:rPr lang="en-US" sz="3000" b="1" dirty="0">
                <a:solidFill>
                  <a:prstClr val="black"/>
                </a:solidFill>
                <a:cs typeface="Times New Roman" pitchFamily="18" charset="0"/>
              </a:rPr>
              <a:t> </a:t>
            </a:r>
          </a:p>
          <a:p>
            <a:r>
              <a:rPr lang="en-US" sz="3200" b="1" dirty="0">
                <a:solidFill>
                  <a:prstClr val="black"/>
                </a:solidFill>
                <a:cs typeface="Times New Roman" pitchFamily="18" charset="0"/>
              </a:rPr>
              <a:t>*The plasma </a:t>
            </a:r>
            <a:r>
              <a:rPr lang="en-US" sz="3200" b="1" dirty="0">
                <a:solidFill>
                  <a:srgbClr val="7030A0"/>
                </a:solidFill>
                <a:cs typeface="Times New Roman" pitchFamily="18" charset="0"/>
              </a:rPr>
              <a:t>O</a:t>
            </a:r>
            <a:r>
              <a:rPr lang="en-US" b="1" dirty="0">
                <a:solidFill>
                  <a:srgbClr val="7030A0"/>
                </a:solidFill>
                <a:cs typeface="Times New Roman" pitchFamily="18" charset="0"/>
              </a:rPr>
              <a:t>2</a:t>
            </a:r>
            <a:r>
              <a:rPr lang="en-US" sz="3200" b="1" dirty="0">
                <a:solidFill>
                  <a:srgbClr val="7030A0"/>
                </a:solidFill>
                <a:cs typeface="Times New Roman" pitchFamily="18" charset="0"/>
              </a:rPr>
              <a:t> content </a:t>
            </a:r>
            <a:r>
              <a:rPr lang="en-US" sz="3200" b="1" dirty="0">
                <a:solidFill>
                  <a:prstClr val="black"/>
                </a:solidFill>
                <a:cs typeface="Times New Roman" pitchFamily="18" charset="0"/>
              </a:rPr>
              <a:t>will be: </a:t>
            </a:r>
          </a:p>
          <a:p>
            <a:pPr algn="ctr"/>
            <a:r>
              <a:rPr lang="en-US" sz="3200" b="1" dirty="0">
                <a:solidFill>
                  <a:srgbClr val="FF0000"/>
                </a:solidFill>
                <a:cs typeface="Times New Roman" pitchFamily="18" charset="0"/>
              </a:rPr>
              <a:t>13.3 x 0.01 = 0.13mmol per liter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874758" y="684713"/>
            <a:ext cx="12555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LO3</a:t>
            </a:r>
          </a:p>
        </p:txBody>
      </p:sp>
      <p:sp>
        <p:nvSpPr>
          <p:cNvPr id="9" name="Subtitle 4"/>
          <p:cNvSpPr txBox="1">
            <a:spLocks/>
          </p:cNvSpPr>
          <p:nvPr/>
        </p:nvSpPr>
        <p:spPr>
          <a:xfrm>
            <a:off x="152400" y="0"/>
            <a:ext cx="3886200" cy="6488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University of </a:t>
            </a:r>
            <a:r>
              <a:rPr lang="en-US" sz="1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Basrah</a:t>
            </a:r>
            <a:r>
              <a:rPr lang="en-US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Al-</a:t>
            </a:r>
            <a:r>
              <a:rPr lang="en-US" sz="1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zahraa</a:t>
            </a:r>
            <a:r>
              <a:rPr lang="en-US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medical college</a:t>
            </a:r>
          </a:p>
        </p:txBody>
      </p:sp>
      <p:sp>
        <p:nvSpPr>
          <p:cNvPr id="11" name="Subtitle 4"/>
          <p:cNvSpPr txBox="1">
            <a:spLocks/>
          </p:cNvSpPr>
          <p:nvPr/>
        </p:nvSpPr>
        <p:spPr>
          <a:xfrm>
            <a:off x="5105400" y="0"/>
            <a:ext cx="3886200" cy="7042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Ministry of Higher Education                                     and Scientific Research</a:t>
            </a:r>
          </a:p>
        </p:txBody>
      </p:sp>
    </p:spTree>
    <p:extLst>
      <p:ext uri="{BB962C8B-B14F-4D97-AF65-F5344CB8AC3E}">
        <p14:creationId xmlns:p14="http://schemas.microsoft.com/office/powerpoint/2010/main" val="2268650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55419"/>
            <a:ext cx="9144000" cy="70427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1664" y="5921829"/>
            <a:ext cx="931044" cy="90613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5625" b="84688" l="0" r="100000"/>
                    </a14:imgEffect>
                  </a14:imgLayer>
                </a14:imgProps>
              </a:ext>
            </a:extLst>
          </a:blip>
          <a:srcRect t="14575" b="16428"/>
          <a:stretch/>
        </p:blipFill>
        <p:spPr>
          <a:xfrm>
            <a:off x="4142630" y="-57652"/>
            <a:ext cx="723569" cy="73137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6852" y="642619"/>
            <a:ext cx="739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Learning Objectives:</a:t>
            </a:r>
          </a:p>
        </p:txBody>
      </p:sp>
      <p:sp>
        <p:nvSpPr>
          <p:cNvPr id="2" name="Rectangle 1"/>
          <p:cNvSpPr/>
          <p:nvPr/>
        </p:nvSpPr>
        <p:spPr>
          <a:xfrm>
            <a:off x="76851" y="1281363"/>
            <a:ext cx="8971613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solidFill>
                  <a:srgbClr val="FF0000"/>
                </a:solidFill>
              </a:rPr>
              <a:t>1-</a:t>
            </a:r>
            <a:r>
              <a:rPr lang="en-US" sz="2800" b="1" dirty="0"/>
              <a:t> Explain the broad </a:t>
            </a:r>
            <a:r>
              <a:rPr lang="en-US" sz="2800" b="1" dirty="0">
                <a:solidFill>
                  <a:srgbClr val="7030A0"/>
                </a:solidFill>
              </a:rPr>
              <a:t>functions</a:t>
            </a:r>
            <a:r>
              <a:rPr lang="en-US" sz="2800" b="1" dirty="0"/>
              <a:t> of the respiratory system in health.</a:t>
            </a:r>
          </a:p>
          <a:p>
            <a:pPr algn="just"/>
            <a:r>
              <a:rPr lang="en-US" sz="2800" b="1" dirty="0">
                <a:solidFill>
                  <a:srgbClr val="FF0000"/>
                </a:solidFill>
              </a:rPr>
              <a:t>2- 	</a:t>
            </a:r>
            <a:r>
              <a:rPr lang="en-US" sz="2800" b="1" dirty="0"/>
              <a:t>Define the terms </a:t>
            </a:r>
            <a:r>
              <a:rPr lang="en-US" sz="2800" b="1" dirty="0">
                <a:solidFill>
                  <a:srgbClr val="7030A0"/>
                </a:solidFill>
              </a:rPr>
              <a:t>upper</a:t>
            </a:r>
            <a:r>
              <a:rPr lang="en-US" sz="2800" b="1" dirty="0"/>
              <a:t> &amp; </a:t>
            </a:r>
            <a:r>
              <a:rPr lang="en-US" sz="2800" b="1" dirty="0">
                <a:solidFill>
                  <a:srgbClr val="7030A0"/>
                </a:solidFill>
              </a:rPr>
              <a:t>lower</a:t>
            </a:r>
            <a:r>
              <a:rPr lang="en-US" sz="2800" b="1" dirty="0"/>
              <a:t> respiratory tract.</a:t>
            </a:r>
          </a:p>
          <a:p>
            <a:pPr algn="just"/>
            <a:r>
              <a:rPr lang="en-US" sz="2800" b="1" dirty="0">
                <a:solidFill>
                  <a:srgbClr val="FF0000"/>
                </a:solidFill>
              </a:rPr>
              <a:t>3-</a:t>
            </a:r>
            <a:r>
              <a:rPr lang="en-US" sz="2800" b="1" dirty="0"/>
              <a:t> State </a:t>
            </a:r>
            <a:r>
              <a:rPr lang="en-US" sz="2800" b="1" dirty="0">
                <a:solidFill>
                  <a:srgbClr val="7030A0"/>
                </a:solidFill>
              </a:rPr>
              <a:t>Boyles</a:t>
            </a:r>
            <a:r>
              <a:rPr lang="en-US" sz="2800" b="1" dirty="0"/>
              <a:t> law, </a:t>
            </a:r>
            <a:r>
              <a:rPr lang="en-US" sz="2800" b="1" dirty="0">
                <a:solidFill>
                  <a:srgbClr val="7030A0"/>
                </a:solidFill>
              </a:rPr>
              <a:t>Charles</a:t>
            </a:r>
            <a:r>
              <a:rPr lang="en-US" sz="2800" b="1" dirty="0"/>
              <a:t> law, the </a:t>
            </a:r>
            <a:r>
              <a:rPr lang="en-US" sz="2800" b="1" dirty="0">
                <a:solidFill>
                  <a:srgbClr val="7030A0"/>
                </a:solidFill>
              </a:rPr>
              <a:t>Universal Gas </a:t>
            </a:r>
            <a:r>
              <a:rPr lang="en-US" sz="2800" b="1" dirty="0"/>
              <a:t>Law.     Define the terms </a:t>
            </a:r>
            <a:r>
              <a:rPr lang="en-US" sz="2800" b="1" dirty="0">
                <a:solidFill>
                  <a:srgbClr val="7030A0"/>
                </a:solidFill>
              </a:rPr>
              <a:t>'partial pressure</a:t>
            </a:r>
            <a:r>
              <a:rPr lang="en-US" sz="2800" b="1" dirty="0"/>
              <a:t>', </a:t>
            </a:r>
            <a:r>
              <a:rPr lang="en-US" sz="2800" b="1" dirty="0">
                <a:solidFill>
                  <a:srgbClr val="7030A0"/>
                </a:solidFill>
              </a:rPr>
              <a:t>'</a:t>
            </a:r>
            <a:r>
              <a:rPr lang="en-US" sz="2800" b="1" dirty="0" err="1">
                <a:solidFill>
                  <a:srgbClr val="7030A0"/>
                </a:solidFill>
              </a:rPr>
              <a:t>vapour</a:t>
            </a:r>
            <a:r>
              <a:rPr lang="en-US" sz="2800" b="1" dirty="0">
                <a:solidFill>
                  <a:srgbClr val="7030A0"/>
                </a:solidFill>
              </a:rPr>
              <a:t> pressure</a:t>
            </a:r>
            <a:r>
              <a:rPr lang="en-US" sz="2800" b="1" dirty="0"/>
              <a:t>', </a:t>
            </a:r>
            <a:r>
              <a:rPr lang="en-US" sz="2800" b="1" dirty="0">
                <a:solidFill>
                  <a:srgbClr val="7030A0"/>
                </a:solidFill>
              </a:rPr>
              <a:t>'saturated </a:t>
            </a:r>
            <a:r>
              <a:rPr lang="en-US" sz="2800" b="1" dirty="0" err="1">
                <a:solidFill>
                  <a:srgbClr val="7030A0"/>
                </a:solidFill>
              </a:rPr>
              <a:t>vapour</a:t>
            </a:r>
            <a:r>
              <a:rPr lang="en-US" sz="2800" b="1" dirty="0">
                <a:solidFill>
                  <a:srgbClr val="7030A0"/>
                </a:solidFill>
              </a:rPr>
              <a:t> pressure</a:t>
            </a:r>
            <a:r>
              <a:rPr lang="en-US" sz="2800" b="1" dirty="0"/>
              <a:t>', '</a:t>
            </a:r>
            <a:r>
              <a:rPr lang="en-US" sz="2800" b="1" dirty="0">
                <a:solidFill>
                  <a:srgbClr val="7030A0"/>
                </a:solidFill>
              </a:rPr>
              <a:t>tension</a:t>
            </a:r>
            <a:r>
              <a:rPr lang="en-US" sz="2800" b="1" dirty="0"/>
              <a:t>' and '</a:t>
            </a:r>
            <a:r>
              <a:rPr lang="en-US" sz="2800" b="1" dirty="0">
                <a:solidFill>
                  <a:srgbClr val="7030A0"/>
                </a:solidFill>
              </a:rPr>
              <a:t>content</a:t>
            </a:r>
            <a:r>
              <a:rPr lang="en-US" sz="2800" b="1" dirty="0"/>
              <a:t>' of gas in a liquid.</a:t>
            </a:r>
          </a:p>
          <a:p>
            <a:pPr algn="just"/>
            <a:r>
              <a:rPr lang="en-US" sz="2800" b="1" dirty="0">
                <a:solidFill>
                  <a:srgbClr val="FF0000"/>
                </a:solidFill>
              </a:rPr>
              <a:t>4-</a:t>
            </a:r>
            <a:r>
              <a:rPr lang="en-US" sz="2800" b="1" dirty="0"/>
              <a:t> Define the terms, </a:t>
            </a:r>
            <a:r>
              <a:rPr lang="en-US" sz="2800" b="1" dirty="0">
                <a:solidFill>
                  <a:srgbClr val="7030A0"/>
                </a:solidFill>
              </a:rPr>
              <a:t>'tidal volume</a:t>
            </a:r>
            <a:r>
              <a:rPr lang="en-US" sz="2800" b="1" dirty="0"/>
              <a:t>', </a:t>
            </a:r>
            <a:r>
              <a:rPr lang="en-US" sz="2800" b="1" dirty="0">
                <a:solidFill>
                  <a:srgbClr val="7030A0"/>
                </a:solidFill>
              </a:rPr>
              <a:t>'respiratory rate</a:t>
            </a:r>
            <a:r>
              <a:rPr lang="en-US" sz="2800" b="1" dirty="0"/>
              <a:t>' and </a:t>
            </a:r>
            <a:r>
              <a:rPr lang="en-US" sz="2800" b="1" dirty="0">
                <a:solidFill>
                  <a:srgbClr val="7030A0"/>
                </a:solidFill>
              </a:rPr>
              <a:t>'pulmonary ventilation</a:t>
            </a:r>
            <a:r>
              <a:rPr lang="en-US" sz="2800" b="1" dirty="0"/>
              <a:t> rate.'</a:t>
            </a:r>
          </a:p>
        </p:txBody>
      </p:sp>
      <p:sp>
        <p:nvSpPr>
          <p:cNvPr id="9" name="Subtitle 4"/>
          <p:cNvSpPr txBox="1">
            <a:spLocks/>
          </p:cNvSpPr>
          <p:nvPr/>
        </p:nvSpPr>
        <p:spPr>
          <a:xfrm>
            <a:off x="256430" y="-16395"/>
            <a:ext cx="3886200" cy="6488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University of </a:t>
            </a:r>
            <a:r>
              <a:rPr lang="en-US" sz="1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Basrah</a:t>
            </a:r>
            <a:r>
              <a:rPr lang="en-US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Al-</a:t>
            </a:r>
            <a:r>
              <a:rPr lang="en-US" sz="1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zahraa</a:t>
            </a:r>
            <a:r>
              <a:rPr lang="en-US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medical college</a:t>
            </a:r>
          </a:p>
        </p:txBody>
      </p:sp>
      <p:sp>
        <p:nvSpPr>
          <p:cNvPr id="11" name="Subtitle 4"/>
          <p:cNvSpPr txBox="1">
            <a:spLocks/>
          </p:cNvSpPr>
          <p:nvPr/>
        </p:nvSpPr>
        <p:spPr>
          <a:xfrm>
            <a:off x="5244924" y="0"/>
            <a:ext cx="3886200" cy="7042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Ministry of Higher Education                                     and Scientific Research</a:t>
            </a:r>
          </a:p>
        </p:txBody>
      </p:sp>
    </p:spTree>
    <p:extLst>
      <p:ext uri="{BB962C8B-B14F-4D97-AF65-F5344CB8AC3E}">
        <p14:creationId xmlns:p14="http://schemas.microsoft.com/office/powerpoint/2010/main" val="276249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55419"/>
            <a:ext cx="9144000" cy="70427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1664" y="5921829"/>
            <a:ext cx="931044" cy="90613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5625" b="84688" l="0" r="100000"/>
                    </a14:imgEffect>
                  </a14:imgLayer>
                </a14:imgProps>
              </a:ext>
            </a:extLst>
          </a:blip>
          <a:srcRect t="14575" b="16428"/>
          <a:stretch/>
        </p:blipFill>
        <p:spPr>
          <a:xfrm>
            <a:off x="4142630" y="-57652"/>
            <a:ext cx="723569" cy="73137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38836" y="687038"/>
            <a:ext cx="866632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Example:</a:t>
            </a:r>
          </a:p>
          <a:p>
            <a:r>
              <a:rPr lang="en-US" sz="3200" b="1" dirty="0">
                <a:solidFill>
                  <a:prstClr val="black"/>
                </a:solidFill>
              </a:rPr>
              <a:t>*When </a:t>
            </a:r>
            <a:r>
              <a:rPr lang="en-US" sz="3200" b="1" dirty="0">
                <a:solidFill>
                  <a:srgbClr val="00B050"/>
                </a:solidFill>
              </a:rPr>
              <a:t>whole blood </a:t>
            </a:r>
            <a:r>
              <a:rPr lang="en-US" sz="3200" b="1" dirty="0">
                <a:solidFill>
                  <a:prstClr val="black"/>
                </a:solidFill>
              </a:rPr>
              <a:t>is equilibrated with a pO</a:t>
            </a:r>
            <a:r>
              <a:rPr lang="en-US" sz="2000" b="1" dirty="0">
                <a:solidFill>
                  <a:prstClr val="black"/>
                </a:solidFill>
              </a:rPr>
              <a:t>2</a:t>
            </a:r>
            <a:r>
              <a:rPr lang="en-US" sz="3200" b="1" dirty="0">
                <a:solidFill>
                  <a:prstClr val="black"/>
                </a:solidFill>
              </a:rPr>
              <a:t> of 13.3 </a:t>
            </a:r>
            <a:r>
              <a:rPr lang="en-US" sz="3200" b="1" dirty="0" err="1">
                <a:solidFill>
                  <a:prstClr val="black"/>
                </a:solidFill>
              </a:rPr>
              <a:t>kPa</a:t>
            </a:r>
            <a:r>
              <a:rPr lang="en-US" sz="3200" b="1" dirty="0">
                <a:solidFill>
                  <a:prstClr val="black"/>
                </a:solidFill>
              </a:rPr>
              <a:t>: </a:t>
            </a:r>
          </a:p>
          <a:p>
            <a:r>
              <a:rPr lang="en-US" sz="3200" b="1" dirty="0">
                <a:solidFill>
                  <a:prstClr val="black"/>
                </a:solidFill>
              </a:rPr>
              <a:t>*</a:t>
            </a:r>
            <a:r>
              <a:rPr lang="en-US" sz="3200" b="1" dirty="0">
                <a:solidFill>
                  <a:srgbClr val="7030A0"/>
                </a:solidFill>
              </a:rPr>
              <a:t>Tension</a:t>
            </a:r>
            <a:r>
              <a:rPr lang="en-US" sz="3200" b="1" dirty="0">
                <a:solidFill>
                  <a:prstClr val="black"/>
                </a:solidFill>
              </a:rPr>
              <a:t> will </a:t>
            </a:r>
            <a:r>
              <a:rPr lang="en-US" sz="3200" b="1" dirty="0">
                <a:solidFill>
                  <a:srgbClr val="FF0000"/>
                </a:solidFill>
              </a:rPr>
              <a:t>still</a:t>
            </a:r>
            <a:r>
              <a:rPr lang="en-US" sz="3200" b="1" dirty="0">
                <a:solidFill>
                  <a:prstClr val="black"/>
                </a:solidFill>
              </a:rPr>
              <a:t> be 13.3 </a:t>
            </a:r>
            <a:r>
              <a:rPr lang="en-US" sz="3200" b="1" dirty="0" err="1">
                <a:solidFill>
                  <a:prstClr val="black"/>
                </a:solidFill>
              </a:rPr>
              <a:t>kPa</a:t>
            </a:r>
            <a:r>
              <a:rPr lang="en-US" sz="3200" b="1" dirty="0">
                <a:solidFill>
                  <a:prstClr val="black"/>
                </a:solidFill>
              </a:rPr>
              <a:t>.</a:t>
            </a:r>
          </a:p>
          <a:p>
            <a:r>
              <a:rPr lang="en-US" sz="3200" b="1" dirty="0">
                <a:solidFill>
                  <a:prstClr val="black"/>
                </a:solidFill>
              </a:rPr>
              <a:t>*</a:t>
            </a:r>
            <a:r>
              <a:rPr lang="en-US" sz="3200" b="1" dirty="0">
                <a:solidFill>
                  <a:srgbClr val="7030A0"/>
                </a:solidFill>
              </a:rPr>
              <a:t>Content </a:t>
            </a:r>
            <a:r>
              <a:rPr lang="en-US" sz="3200" b="1" dirty="0">
                <a:solidFill>
                  <a:prstClr val="black"/>
                </a:solidFill>
              </a:rPr>
              <a:t>will </a:t>
            </a:r>
            <a:r>
              <a:rPr lang="en-US" sz="3200" b="1" dirty="0">
                <a:solidFill>
                  <a:srgbClr val="FF0000"/>
                </a:solidFill>
              </a:rPr>
              <a:t>rise</a:t>
            </a:r>
            <a:r>
              <a:rPr lang="en-US" sz="3200" b="1" dirty="0">
                <a:solidFill>
                  <a:prstClr val="black"/>
                </a:solidFill>
              </a:rPr>
              <a:t> to 8.75 </a:t>
            </a:r>
            <a:r>
              <a:rPr lang="en-US" sz="3200" b="1" dirty="0" err="1">
                <a:solidFill>
                  <a:prstClr val="black"/>
                </a:solidFill>
              </a:rPr>
              <a:t>mmol</a:t>
            </a:r>
            <a:r>
              <a:rPr lang="en-US" sz="3200" b="1" dirty="0">
                <a:solidFill>
                  <a:prstClr val="black"/>
                </a:solidFill>
              </a:rPr>
              <a:t>/liter.</a:t>
            </a:r>
          </a:p>
          <a:p>
            <a:r>
              <a:rPr lang="en-US" sz="3200" b="1" dirty="0">
                <a:solidFill>
                  <a:prstClr val="black"/>
                </a:solidFill>
              </a:rPr>
              <a:t>Due to </a:t>
            </a:r>
            <a:r>
              <a:rPr lang="en-US" sz="3200" b="1" dirty="0" err="1">
                <a:solidFill>
                  <a:prstClr val="black"/>
                </a:solidFill>
              </a:rPr>
              <a:t>haemoglobin</a:t>
            </a:r>
            <a:r>
              <a:rPr lang="en-US" sz="3200" b="1" dirty="0">
                <a:solidFill>
                  <a:prstClr val="black"/>
                </a:solidFill>
              </a:rPr>
              <a:t> (</a:t>
            </a:r>
            <a:r>
              <a:rPr lang="en-US" sz="3200" b="1" dirty="0" err="1">
                <a:solidFill>
                  <a:prstClr val="black"/>
                </a:solidFill>
              </a:rPr>
              <a:t>Hb</a:t>
            </a:r>
            <a:r>
              <a:rPr lang="en-US" sz="3200" b="1" dirty="0">
                <a:solidFill>
                  <a:prstClr val="black"/>
                </a:solidFill>
              </a:rPr>
              <a:t>) in whole blood binds large amounts of Oxygen. </a:t>
            </a:r>
          </a:p>
          <a:p>
            <a:endParaRPr lang="en-US" sz="3200" b="1" dirty="0">
              <a:solidFill>
                <a:prstClr val="black"/>
              </a:solidFill>
            </a:endParaRPr>
          </a:p>
          <a:p>
            <a:pPr algn="ctr"/>
            <a:r>
              <a:rPr lang="en-US" sz="3200" b="1" dirty="0">
                <a:solidFill>
                  <a:srgbClr val="FF0000"/>
                </a:solidFill>
              </a:rPr>
              <a:t>Thus the content reflects the amount dissolved in plasma + the amount bound to </a:t>
            </a:r>
            <a:r>
              <a:rPr lang="en-US" sz="3200" b="1" dirty="0" err="1">
                <a:solidFill>
                  <a:srgbClr val="FF0000"/>
                </a:solidFill>
              </a:rPr>
              <a:t>Hb</a:t>
            </a:r>
            <a:r>
              <a:rPr lang="en-US" sz="3200" b="1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874758" y="684713"/>
            <a:ext cx="12555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LO3</a:t>
            </a:r>
          </a:p>
        </p:txBody>
      </p:sp>
      <p:sp>
        <p:nvSpPr>
          <p:cNvPr id="9" name="Subtitle 4"/>
          <p:cNvSpPr txBox="1">
            <a:spLocks/>
          </p:cNvSpPr>
          <p:nvPr/>
        </p:nvSpPr>
        <p:spPr>
          <a:xfrm>
            <a:off x="152400" y="0"/>
            <a:ext cx="3886200" cy="6488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University of </a:t>
            </a:r>
            <a:r>
              <a:rPr lang="en-US" sz="1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Basrah</a:t>
            </a:r>
            <a:r>
              <a:rPr lang="en-US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Al-</a:t>
            </a:r>
            <a:r>
              <a:rPr lang="en-US" sz="1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zahraa</a:t>
            </a:r>
            <a:r>
              <a:rPr lang="en-US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medical college</a:t>
            </a:r>
          </a:p>
        </p:txBody>
      </p:sp>
      <p:sp>
        <p:nvSpPr>
          <p:cNvPr id="11" name="Subtitle 4"/>
          <p:cNvSpPr txBox="1">
            <a:spLocks/>
          </p:cNvSpPr>
          <p:nvPr/>
        </p:nvSpPr>
        <p:spPr>
          <a:xfrm>
            <a:off x="5105400" y="0"/>
            <a:ext cx="3886200" cy="7042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Ministry of Higher Education                                     and Scientific Research</a:t>
            </a:r>
          </a:p>
        </p:txBody>
      </p:sp>
    </p:spTree>
    <p:extLst>
      <p:ext uri="{BB962C8B-B14F-4D97-AF65-F5344CB8AC3E}">
        <p14:creationId xmlns:p14="http://schemas.microsoft.com/office/powerpoint/2010/main" val="1358565454"/>
      </p:ext>
    </p:extLst>
  </p:cSld>
  <p:clrMapOvr>
    <a:masterClrMapping/>
  </p:clrMapOvr>
  <p:transition spd="slow"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55419"/>
            <a:ext cx="9144000" cy="70427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5625" b="84688" l="0" r="100000"/>
                    </a14:imgEffect>
                  </a14:imgLayer>
                </a14:imgProps>
              </a:ext>
            </a:extLst>
          </a:blip>
          <a:srcRect t="14575" b="16428"/>
          <a:stretch/>
        </p:blipFill>
        <p:spPr>
          <a:xfrm>
            <a:off x="4142630" y="-57652"/>
            <a:ext cx="723569" cy="73137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0063" y="721823"/>
            <a:ext cx="480471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The Pulmonary Circulation: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874758" y="684713"/>
            <a:ext cx="12555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LO3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1664" y="6062351"/>
            <a:ext cx="931044" cy="795649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8493894"/>
              </p:ext>
            </p:extLst>
          </p:nvPr>
        </p:nvGraphicFramePr>
        <p:xfrm>
          <a:off x="370399" y="1501255"/>
          <a:ext cx="4083178" cy="4757608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24452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378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848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69850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mm Hg </a:t>
                      </a:r>
                      <a:endParaRPr lang="en-US" sz="18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2804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The pulmonary arterial pressure is typically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18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2540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14 - 18 mm Hg (mean)</a:t>
                      </a:r>
                    </a:p>
                    <a:p>
                      <a:pPr marL="2540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systolic: 20-25 /</a:t>
                      </a:r>
                    </a:p>
                    <a:p>
                      <a:pPr marL="5080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diastolic: 4-12</a:t>
                      </a:r>
                      <a:endParaRPr lang="en-US" sz="18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5980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The hydrostatic pressure in pulmonary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capillaries is typically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18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2540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 mm Hg</a:t>
                      </a:r>
                      <a:endParaRPr lang="en-US" sz="18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18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1316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The pressure in the pulmonary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veins/left atrium is typically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18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2540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1 - 10 mm Hg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18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1" name="Subtitle 4"/>
          <p:cNvSpPr txBox="1">
            <a:spLocks/>
          </p:cNvSpPr>
          <p:nvPr/>
        </p:nvSpPr>
        <p:spPr>
          <a:xfrm>
            <a:off x="152400" y="0"/>
            <a:ext cx="3886200" cy="6488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University of </a:t>
            </a:r>
            <a:r>
              <a:rPr lang="en-US" sz="1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Basrah</a:t>
            </a:r>
            <a:r>
              <a:rPr lang="en-US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Al-</a:t>
            </a:r>
            <a:r>
              <a:rPr lang="en-US" sz="1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zahraa</a:t>
            </a:r>
            <a:r>
              <a:rPr lang="en-US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medical college</a:t>
            </a:r>
          </a:p>
        </p:txBody>
      </p:sp>
      <p:sp>
        <p:nvSpPr>
          <p:cNvPr id="13" name="Subtitle 4"/>
          <p:cNvSpPr txBox="1">
            <a:spLocks/>
          </p:cNvSpPr>
          <p:nvPr/>
        </p:nvSpPr>
        <p:spPr>
          <a:xfrm>
            <a:off x="5105400" y="0"/>
            <a:ext cx="3886200" cy="7042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Ministry of Higher Education                                     and Scientific Research</a:t>
            </a:r>
          </a:p>
        </p:txBody>
      </p:sp>
    </p:spTree>
    <p:extLst>
      <p:ext uri="{BB962C8B-B14F-4D97-AF65-F5344CB8AC3E}">
        <p14:creationId xmlns:p14="http://schemas.microsoft.com/office/powerpoint/2010/main" val="3641926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55419"/>
            <a:ext cx="9144000" cy="70427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1664" y="5921829"/>
            <a:ext cx="931044" cy="90613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5625" b="84688" l="0" r="100000"/>
                    </a14:imgEffect>
                  </a14:imgLayer>
                </a14:imgProps>
              </a:ext>
            </a:extLst>
          </a:blip>
          <a:srcRect t="14575" b="16428"/>
          <a:stretch/>
        </p:blipFill>
        <p:spPr>
          <a:xfrm>
            <a:off x="4142630" y="-57652"/>
            <a:ext cx="723569" cy="73137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52400" y="797203"/>
            <a:ext cx="8749003" cy="5933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98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latin typeface="Times New Roman" pitchFamily="18" charset="0"/>
                <a:ea typeface="Calibri"/>
                <a:cs typeface="Times New Roman" pitchFamily="18" charset="0"/>
              </a:rPr>
              <a:t>The pulmonary circulation is a Low pressure</a:t>
            </a:r>
          </a:p>
          <a:p>
            <a:pPr>
              <a:lnSpc>
                <a:spcPct val="98000"/>
              </a:lnSpc>
            </a:pPr>
            <a:endParaRPr lang="en-US" sz="2400" b="1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457200" indent="-457200">
              <a:lnSpc>
                <a:spcPct val="98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latin typeface="Times New Roman" pitchFamily="18" charset="0"/>
                <a:ea typeface="Calibri"/>
                <a:cs typeface="Times New Roman" pitchFamily="18" charset="0"/>
              </a:rPr>
              <a:t>The pulmonary circulation is a low resistance system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'supply driven</a:t>
            </a:r>
            <a:r>
              <a:rPr lang="en-US" sz="2400" b="1" dirty="0">
                <a:latin typeface="Times New Roman" pitchFamily="18" charset="0"/>
                <a:ea typeface="Calibri"/>
                <a:cs typeface="Times New Roman" pitchFamily="18" charset="0"/>
              </a:rPr>
              <a:t>' unlike 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the systemic circulation </a:t>
            </a:r>
            <a:r>
              <a:rPr lang="en-US" sz="2400" b="1" dirty="0">
                <a:latin typeface="Times New Roman" pitchFamily="18" charset="0"/>
                <a:ea typeface="Calibri"/>
                <a:cs typeface="Times New Roman" pitchFamily="18" charset="0"/>
              </a:rPr>
              <a:t>'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demand-led</a:t>
            </a:r>
            <a:r>
              <a:rPr lang="en-US" sz="2400" b="1" dirty="0">
                <a:latin typeface="Times New Roman" pitchFamily="18" charset="0"/>
                <a:ea typeface="Calibri"/>
                <a:cs typeface="Times New Roman" pitchFamily="18" charset="0"/>
              </a:rPr>
              <a:t>’. (Receives entire cardiac output)</a:t>
            </a:r>
          </a:p>
          <a:p>
            <a:pPr>
              <a:lnSpc>
                <a:spcPct val="98000"/>
              </a:lnSpc>
            </a:pPr>
            <a:endParaRPr lang="en-US" sz="2400" b="1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457200" indent="-457200">
              <a:lnSpc>
                <a:spcPct val="98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latin typeface="Times New Roman" pitchFamily="18" charset="0"/>
                <a:ea typeface="Calibri"/>
                <a:cs typeface="Times New Roman" pitchFamily="18" charset="0"/>
              </a:rPr>
              <a:t>Pulmonary low resistance vessels do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not</a:t>
            </a:r>
            <a:r>
              <a:rPr lang="en-US" sz="2400" b="1" dirty="0">
                <a:latin typeface="Times New Roman" pitchFamily="18" charset="0"/>
                <a:ea typeface="Calibri"/>
                <a:cs typeface="Times New Roman" pitchFamily="18" charset="0"/>
              </a:rPr>
              <a:t> influence the total flow through the pulmonary circulation, only the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distribution </a:t>
            </a:r>
            <a:r>
              <a:rPr lang="en-US" sz="2400" b="1" dirty="0">
                <a:latin typeface="Times New Roman" pitchFamily="18" charset="0"/>
                <a:ea typeface="Calibri"/>
                <a:cs typeface="Times New Roman" pitchFamily="18" charset="0"/>
              </a:rPr>
              <a:t>of blood within it. </a:t>
            </a:r>
          </a:p>
          <a:p>
            <a:pPr>
              <a:lnSpc>
                <a:spcPct val="98000"/>
              </a:lnSpc>
            </a:pPr>
            <a:endParaRPr lang="en-US" sz="2400" b="1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457200" indent="-457200">
              <a:lnSpc>
                <a:spcPct val="98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latin typeface="Times New Roman" pitchFamily="18" charset="0"/>
                <a:ea typeface="Calibri"/>
                <a:cs typeface="Times New Roman" pitchFamily="18" charset="0"/>
              </a:rPr>
              <a:t>Forms practically no tissue fluid</a:t>
            </a:r>
          </a:p>
          <a:p>
            <a:pPr>
              <a:lnSpc>
                <a:spcPct val="98000"/>
              </a:lnSpc>
            </a:pPr>
            <a:endParaRPr lang="en-US" sz="2400" b="1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457200" indent="-457200">
              <a:lnSpc>
                <a:spcPct val="98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latin typeface="Times New Roman" pitchFamily="18" charset="0"/>
                <a:ea typeface="Calibri"/>
                <a:cs typeface="Times New Roman" pitchFamily="18" charset="0"/>
              </a:rPr>
              <a:t>Regional blood flow ‘matched’ to air supply (‘ventilation’) by local vasoconstriction when pO2 is low</a:t>
            </a:r>
          </a:p>
          <a:p>
            <a:pPr>
              <a:lnSpc>
                <a:spcPts val="1525"/>
              </a:lnSpc>
            </a:pPr>
            <a:endParaRPr lang="en-US" sz="2400" b="1" dirty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>
              <a:lnSpc>
                <a:spcPts val="1525"/>
              </a:lnSpc>
            </a:pPr>
            <a:endParaRPr lang="en-US" sz="2400" b="1" dirty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>
              <a:lnSpc>
                <a:spcPts val="1525"/>
              </a:lnSpc>
            </a:pPr>
            <a:r>
              <a:rPr lang="en-US" sz="2400" b="1" dirty="0">
                <a:latin typeface="Times New Roman" pitchFamily="18" charset="0"/>
                <a:ea typeface="Times New Roman"/>
                <a:cs typeface="Times New Roman" pitchFamily="18" charset="0"/>
              </a:rPr>
              <a:t> </a:t>
            </a:r>
            <a:endParaRPr lang="en-US" sz="2400" b="1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ts val="1275"/>
              </a:lnSpc>
            </a:pPr>
            <a:r>
              <a:rPr lang="en-US" sz="2400" b="1" dirty="0">
                <a:latin typeface="Times New Roman" pitchFamily="18" charset="0"/>
                <a:ea typeface="Times New Roman"/>
                <a:cs typeface="Times New Roman" pitchFamily="18" charset="0"/>
              </a:rPr>
              <a:t> </a:t>
            </a:r>
            <a:endParaRPr lang="en-US" sz="2400" b="1" dirty="0"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874758" y="684713"/>
            <a:ext cx="12555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LO3</a:t>
            </a:r>
          </a:p>
        </p:txBody>
      </p:sp>
      <p:sp>
        <p:nvSpPr>
          <p:cNvPr id="11" name="Subtitle 4"/>
          <p:cNvSpPr txBox="1">
            <a:spLocks/>
          </p:cNvSpPr>
          <p:nvPr/>
        </p:nvSpPr>
        <p:spPr>
          <a:xfrm>
            <a:off x="152400" y="0"/>
            <a:ext cx="3886200" cy="6488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University of </a:t>
            </a:r>
            <a:r>
              <a:rPr lang="en-US" sz="1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Basrah</a:t>
            </a:r>
            <a:r>
              <a:rPr lang="en-US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Al-</a:t>
            </a:r>
            <a:r>
              <a:rPr lang="en-US" sz="1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zahraa</a:t>
            </a:r>
            <a:r>
              <a:rPr lang="en-US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medical college</a:t>
            </a:r>
          </a:p>
        </p:txBody>
      </p:sp>
      <p:sp>
        <p:nvSpPr>
          <p:cNvPr id="12" name="Subtitle 4"/>
          <p:cNvSpPr txBox="1">
            <a:spLocks/>
          </p:cNvSpPr>
          <p:nvPr/>
        </p:nvSpPr>
        <p:spPr>
          <a:xfrm>
            <a:off x="5105400" y="0"/>
            <a:ext cx="3886200" cy="7042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Ministry of Higher Education                                     and Scientific Research</a:t>
            </a:r>
          </a:p>
        </p:txBody>
      </p:sp>
    </p:spTree>
    <p:extLst>
      <p:ext uri="{BB962C8B-B14F-4D97-AF65-F5344CB8AC3E}">
        <p14:creationId xmlns:p14="http://schemas.microsoft.com/office/powerpoint/2010/main" val="1215643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55419"/>
            <a:ext cx="9144000" cy="70427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5625" b="84688" l="0" r="100000"/>
                    </a14:imgEffect>
                  </a14:imgLayer>
                </a14:imgProps>
              </a:ext>
            </a:extLst>
          </a:blip>
          <a:srcRect t="14575" b="16428"/>
          <a:stretch/>
        </p:blipFill>
        <p:spPr>
          <a:xfrm>
            <a:off x="4142630" y="-57652"/>
            <a:ext cx="723569" cy="73137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24363" y="770618"/>
            <a:ext cx="8332334" cy="892552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b="1" dirty="0"/>
              <a:t>The hydrostatic pressure gradient = Capillary hydrostatic Pressure </a:t>
            </a:r>
            <a:r>
              <a:rPr lang="en-US" sz="2800" b="1" dirty="0"/>
              <a:t>-</a:t>
            </a:r>
            <a:r>
              <a:rPr lang="en-US" sz="2400" b="1" dirty="0"/>
              <a:t> Interstitial space hydrostatic Pressure.</a:t>
            </a:r>
          </a:p>
        </p:txBody>
      </p:sp>
      <p:sp>
        <p:nvSpPr>
          <p:cNvPr id="3" name="Rectangle 2"/>
          <p:cNvSpPr/>
          <p:nvPr/>
        </p:nvSpPr>
        <p:spPr>
          <a:xfrm>
            <a:off x="382790" y="2594772"/>
            <a:ext cx="85670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Hydrostatic pressure gradient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 </a:t>
            </a:r>
            <a:r>
              <a:rPr lang="en-US" sz="2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Oncotic pressure gradient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28627" y="3863242"/>
            <a:ext cx="3509973" cy="1107996"/>
          </a:xfrm>
          <a:prstGeom prst="rect">
            <a:avLst/>
          </a:prstGeom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200" b="1" dirty="0">
                <a:solidFill>
                  <a:prstClr val="black"/>
                </a:solidFill>
              </a:rPr>
              <a:t>Drives fluid from the pulmonary microcirculation into the </a:t>
            </a:r>
            <a:r>
              <a:rPr lang="en-US" sz="2200" b="1" dirty="0" err="1">
                <a:solidFill>
                  <a:prstClr val="black"/>
                </a:solidFill>
              </a:rPr>
              <a:t>interstitium</a:t>
            </a:r>
            <a:r>
              <a:rPr lang="en-US" sz="2200" b="1" dirty="0">
                <a:solidFill>
                  <a:prstClr val="black"/>
                </a:solidFill>
              </a:rPr>
              <a:t>.</a:t>
            </a:r>
            <a:endParaRPr lang="en-US" sz="2200" dirty="0"/>
          </a:p>
        </p:txBody>
      </p:sp>
      <p:sp>
        <p:nvSpPr>
          <p:cNvPr id="10" name="Rectangle 9"/>
          <p:cNvSpPr/>
          <p:nvPr/>
        </p:nvSpPr>
        <p:spPr>
          <a:xfrm>
            <a:off x="4806539" y="3869419"/>
            <a:ext cx="3512513" cy="1107996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200" b="1" dirty="0">
                <a:solidFill>
                  <a:prstClr val="black"/>
                </a:solidFill>
              </a:rPr>
              <a:t>Drives fluid from the </a:t>
            </a:r>
            <a:r>
              <a:rPr lang="en-US" sz="2200" b="1" dirty="0" err="1">
                <a:solidFill>
                  <a:prstClr val="black"/>
                </a:solidFill>
              </a:rPr>
              <a:t>interstitium</a:t>
            </a:r>
            <a:r>
              <a:rPr lang="en-US" sz="2200" b="1" dirty="0">
                <a:solidFill>
                  <a:prstClr val="black"/>
                </a:solidFill>
              </a:rPr>
              <a:t> into the pulmonary microcirculation.</a:t>
            </a:r>
            <a:endParaRPr lang="en-US" sz="2200" dirty="0"/>
          </a:p>
        </p:txBody>
      </p:sp>
      <p:sp>
        <p:nvSpPr>
          <p:cNvPr id="11" name="Down Arrow 10"/>
          <p:cNvSpPr/>
          <p:nvPr/>
        </p:nvSpPr>
        <p:spPr>
          <a:xfrm>
            <a:off x="6484479" y="3182235"/>
            <a:ext cx="484632" cy="563999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own Arrow 12"/>
          <p:cNvSpPr/>
          <p:nvPr/>
        </p:nvSpPr>
        <p:spPr>
          <a:xfrm>
            <a:off x="1853184" y="3157777"/>
            <a:ext cx="484632" cy="564000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82790" y="5417661"/>
            <a:ext cx="8243247" cy="1200329"/>
          </a:xfrm>
          <a:prstGeom prst="rect">
            <a:avLst/>
          </a:prstGeom>
          <a:ln>
            <a:solidFill>
              <a:srgbClr val="7030A0"/>
            </a:solidFill>
          </a:ln>
          <a:effectLst>
            <a:glow rad="228600">
              <a:srgbClr val="7030A0">
                <a:alpha val="40000"/>
              </a:srgb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prstClr val="black"/>
                </a:solidFill>
              </a:rPr>
              <a:t>In the normal lung, oncotic pressure tending to draw fluid back into the circulation is </a:t>
            </a:r>
            <a:r>
              <a:rPr lang="en-US" sz="2400" b="1" dirty="0">
                <a:solidFill>
                  <a:srgbClr val="FF0000"/>
                </a:solidFill>
              </a:rPr>
              <a:t>always greater</a:t>
            </a:r>
            <a:r>
              <a:rPr lang="en-US" sz="2400" b="1" dirty="0">
                <a:solidFill>
                  <a:prstClr val="black"/>
                </a:solidFill>
              </a:rPr>
              <a:t> than hydrostatic pressure tending to force it out</a:t>
            </a:r>
            <a:endParaRPr lang="en-US" sz="2400" dirty="0">
              <a:solidFill>
                <a:prstClr val="black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1664" y="5921829"/>
            <a:ext cx="931044" cy="90613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8221664" y="684713"/>
            <a:ext cx="9086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LO3</a:t>
            </a:r>
          </a:p>
        </p:txBody>
      </p:sp>
      <p:sp>
        <p:nvSpPr>
          <p:cNvPr id="17" name="Subtitle 4"/>
          <p:cNvSpPr txBox="1">
            <a:spLocks/>
          </p:cNvSpPr>
          <p:nvPr/>
        </p:nvSpPr>
        <p:spPr>
          <a:xfrm>
            <a:off x="152400" y="0"/>
            <a:ext cx="3886200" cy="6488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University of </a:t>
            </a:r>
            <a:r>
              <a:rPr lang="en-US" sz="1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Basrah</a:t>
            </a:r>
            <a:r>
              <a:rPr lang="en-US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Al-</a:t>
            </a:r>
            <a:r>
              <a:rPr lang="en-US" sz="1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zahraa</a:t>
            </a:r>
            <a:r>
              <a:rPr lang="en-US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medical college</a:t>
            </a:r>
          </a:p>
        </p:txBody>
      </p:sp>
      <p:sp>
        <p:nvSpPr>
          <p:cNvPr id="18" name="Subtitle 4"/>
          <p:cNvSpPr txBox="1">
            <a:spLocks/>
          </p:cNvSpPr>
          <p:nvPr/>
        </p:nvSpPr>
        <p:spPr>
          <a:xfrm>
            <a:off x="5105400" y="0"/>
            <a:ext cx="3886200" cy="7042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Ministry of Higher Education                                     and Scientific Research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535985C-48D5-4FE5-B1BA-B3AA147637E2}"/>
              </a:ext>
            </a:extLst>
          </p:cNvPr>
          <p:cNvSpPr/>
          <p:nvPr/>
        </p:nvSpPr>
        <p:spPr>
          <a:xfrm>
            <a:off x="135701" y="1737038"/>
            <a:ext cx="8332334" cy="892552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b="1" dirty="0"/>
              <a:t>The oncotic pressure gradient = Capillary oncotic Pressure </a:t>
            </a:r>
            <a:r>
              <a:rPr lang="en-US" sz="2800" b="1" dirty="0"/>
              <a:t>-</a:t>
            </a:r>
            <a:r>
              <a:rPr lang="en-US" sz="2400" b="1" dirty="0"/>
              <a:t> Interstitial space oncotic Pressure.</a:t>
            </a:r>
          </a:p>
        </p:txBody>
      </p:sp>
    </p:spTree>
    <p:extLst>
      <p:ext uri="{BB962C8B-B14F-4D97-AF65-F5344CB8AC3E}">
        <p14:creationId xmlns:p14="http://schemas.microsoft.com/office/powerpoint/2010/main" val="121564376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55419"/>
            <a:ext cx="9144000" cy="70427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1664" y="5921829"/>
            <a:ext cx="931044" cy="90613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5625" b="84688" l="0" r="100000"/>
                    </a14:imgEffect>
                  </a14:imgLayer>
                </a14:imgProps>
              </a:ext>
            </a:extLst>
          </a:blip>
          <a:srcRect t="14575" b="16428"/>
          <a:stretch/>
        </p:blipFill>
        <p:spPr>
          <a:xfrm>
            <a:off x="4142630" y="-57652"/>
            <a:ext cx="723569" cy="73137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66916" y="3049054"/>
            <a:ext cx="7703050" cy="1359218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R="12700" lvl="0" algn="ctr">
              <a:lnSpc>
                <a:spcPct val="98000"/>
              </a:lnSpc>
            </a:pP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Capillary hydrostatic pressure in the normal pulmonary circulation is always less than the colloid osmotic pressure. 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66916" y="4685476"/>
            <a:ext cx="7840393" cy="1815882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So tissue fluid is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not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normally formed, except occasionally in the base of the lungs where the effects of gravity increase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transmural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hydrostatic pressure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8183139" y="578427"/>
            <a:ext cx="12555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LO3</a:t>
            </a:r>
          </a:p>
        </p:txBody>
      </p:sp>
      <p:sp>
        <p:nvSpPr>
          <p:cNvPr id="11" name="Subtitle 4"/>
          <p:cNvSpPr txBox="1">
            <a:spLocks/>
          </p:cNvSpPr>
          <p:nvPr/>
        </p:nvSpPr>
        <p:spPr>
          <a:xfrm>
            <a:off x="152400" y="0"/>
            <a:ext cx="3886200" cy="6488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University of </a:t>
            </a:r>
            <a:r>
              <a:rPr lang="en-US" sz="1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Basrah</a:t>
            </a:r>
            <a:r>
              <a:rPr lang="en-US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Al-</a:t>
            </a:r>
            <a:r>
              <a:rPr lang="en-US" sz="1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zahraa</a:t>
            </a:r>
            <a:r>
              <a:rPr lang="en-US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medical college</a:t>
            </a:r>
          </a:p>
        </p:txBody>
      </p:sp>
      <p:sp>
        <p:nvSpPr>
          <p:cNvPr id="12" name="Subtitle 4"/>
          <p:cNvSpPr txBox="1">
            <a:spLocks/>
          </p:cNvSpPr>
          <p:nvPr/>
        </p:nvSpPr>
        <p:spPr>
          <a:xfrm>
            <a:off x="5105400" y="0"/>
            <a:ext cx="3886200" cy="7042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Ministry of Higher Education                                     and Scientific Research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AAAE917-395F-4A2A-824E-BD8CF0D2CA0A}"/>
              </a:ext>
            </a:extLst>
          </p:cNvPr>
          <p:cNvSpPr txBox="1"/>
          <p:nvPr/>
        </p:nvSpPr>
        <p:spPr>
          <a:xfrm>
            <a:off x="289810" y="981479"/>
            <a:ext cx="8564379" cy="181588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en-US" sz="28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Any disturbance in the 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starling forces 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operating in the pulmonary circulation can lead to an accumulation of fluid in the alveoli, impairing gas exchange, and causing respiratory distress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304340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55419"/>
            <a:ext cx="9144000" cy="70427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5625" b="84688" l="0" r="100000"/>
                    </a14:imgEffect>
                  </a14:imgLayer>
                </a14:imgProps>
              </a:ext>
            </a:extLst>
          </a:blip>
          <a:srcRect t="14575" b="16428"/>
          <a:stretch/>
        </p:blipFill>
        <p:spPr>
          <a:xfrm>
            <a:off x="4142630" y="-57652"/>
            <a:ext cx="723569" cy="73137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47819"/>
            <a:ext cx="9144000" cy="4537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1664" y="6130590"/>
            <a:ext cx="931044" cy="72741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52401" y="900752"/>
            <a:ext cx="60163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In systemic capillaries: 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874758" y="684713"/>
            <a:ext cx="12555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LO3</a:t>
            </a:r>
          </a:p>
        </p:txBody>
      </p:sp>
      <p:sp>
        <p:nvSpPr>
          <p:cNvPr id="10" name="Subtitle 4"/>
          <p:cNvSpPr txBox="1">
            <a:spLocks/>
          </p:cNvSpPr>
          <p:nvPr/>
        </p:nvSpPr>
        <p:spPr>
          <a:xfrm>
            <a:off x="152400" y="0"/>
            <a:ext cx="3886200" cy="6488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University of </a:t>
            </a:r>
            <a:r>
              <a:rPr lang="en-US" sz="1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Basrah</a:t>
            </a:r>
            <a:r>
              <a:rPr lang="en-US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Al-</a:t>
            </a:r>
            <a:r>
              <a:rPr lang="en-US" sz="1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zahraa</a:t>
            </a:r>
            <a:r>
              <a:rPr lang="en-US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medical college</a:t>
            </a:r>
          </a:p>
        </p:txBody>
      </p:sp>
      <p:sp>
        <p:nvSpPr>
          <p:cNvPr id="12" name="Subtitle 4"/>
          <p:cNvSpPr txBox="1">
            <a:spLocks/>
          </p:cNvSpPr>
          <p:nvPr/>
        </p:nvSpPr>
        <p:spPr>
          <a:xfrm>
            <a:off x="5105400" y="0"/>
            <a:ext cx="3886200" cy="7042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Ministry of Higher Education                                     and Scientific Research</a:t>
            </a:r>
          </a:p>
        </p:txBody>
      </p:sp>
    </p:spTree>
    <p:extLst>
      <p:ext uri="{BB962C8B-B14F-4D97-AF65-F5344CB8AC3E}">
        <p14:creationId xmlns:p14="http://schemas.microsoft.com/office/powerpoint/2010/main" val="1304340320"/>
      </p:ext>
    </p:extLst>
  </p:cSld>
  <p:clrMapOvr>
    <a:masterClrMapping/>
  </p:clrMapOvr>
  <p:transition spd="slow">
    <p:push dir="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55419"/>
            <a:ext cx="9144000" cy="70427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5625" b="84688" l="0" r="100000"/>
                    </a14:imgEffect>
                  </a14:imgLayer>
                </a14:imgProps>
              </a:ext>
            </a:extLst>
          </a:blip>
          <a:srcRect t="14575" b="16428"/>
          <a:stretch/>
        </p:blipFill>
        <p:spPr>
          <a:xfrm>
            <a:off x="4142630" y="-57652"/>
            <a:ext cx="723569" cy="73137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2956" y="6144238"/>
            <a:ext cx="931044" cy="71376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2400" y="673718"/>
            <a:ext cx="4428049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In pulmonary capillaries: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874758" y="684713"/>
            <a:ext cx="12555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LO3</a:t>
            </a:r>
          </a:p>
        </p:txBody>
      </p:sp>
      <p:sp>
        <p:nvSpPr>
          <p:cNvPr id="13" name="Subtitle 4"/>
          <p:cNvSpPr txBox="1">
            <a:spLocks/>
          </p:cNvSpPr>
          <p:nvPr/>
        </p:nvSpPr>
        <p:spPr>
          <a:xfrm>
            <a:off x="152400" y="0"/>
            <a:ext cx="3886200" cy="6488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University of </a:t>
            </a:r>
            <a:r>
              <a:rPr lang="en-US" sz="1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Basrah</a:t>
            </a:r>
            <a:r>
              <a:rPr lang="en-US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Al-</a:t>
            </a:r>
            <a:r>
              <a:rPr lang="en-US" sz="1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zahraa</a:t>
            </a:r>
            <a:r>
              <a:rPr lang="en-US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medical college</a:t>
            </a:r>
          </a:p>
        </p:txBody>
      </p:sp>
      <p:sp>
        <p:nvSpPr>
          <p:cNvPr id="14" name="Subtitle 4"/>
          <p:cNvSpPr txBox="1">
            <a:spLocks/>
          </p:cNvSpPr>
          <p:nvPr/>
        </p:nvSpPr>
        <p:spPr>
          <a:xfrm>
            <a:off x="5105400" y="0"/>
            <a:ext cx="3886200" cy="7042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Ministry of Higher Education                                     and Scientific Research</a:t>
            </a:r>
          </a:p>
        </p:txBody>
      </p:sp>
      <p:pic>
        <p:nvPicPr>
          <p:cNvPr id="17" name="Picture 3">
            <a:extLst>
              <a:ext uri="{FF2B5EF4-FFF2-40B4-BE49-F238E27FC236}">
                <a16:creationId xmlns:a16="http://schemas.microsoft.com/office/drawing/2014/main" id="{D4363351-58F8-4AA9-B599-EA55C33B433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94" b="6571"/>
          <a:stretch/>
        </p:blipFill>
        <p:spPr bwMode="auto">
          <a:xfrm>
            <a:off x="4775611" y="1560605"/>
            <a:ext cx="4174548" cy="508115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077FB830-B44F-48C5-BEAE-2E618AAB43B3}"/>
              </a:ext>
            </a:extLst>
          </p:cNvPr>
          <p:cNvSpPr txBox="1"/>
          <p:nvPr/>
        </p:nvSpPr>
        <p:spPr>
          <a:xfrm>
            <a:off x="4866199" y="1636806"/>
            <a:ext cx="1364959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Pulmonary edema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4301891-9C20-4346-B3B4-AF7DE18946CD}"/>
              </a:ext>
            </a:extLst>
          </p:cNvPr>
          <p:cNvGrpSpPr/>
          <p:nvPr/>
        </p:nvGrpSpPr>
        <p:grpSpPr>
          <a:xfrm>
            <a:off x="171677" y="1560605"/>
            <a:ext cx="4190005" cy="5081155"/>
            <a:chOff x="171677" y="1560605"/>
            <a:chExt cx="4190005" cy="5081155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E49C5BF1-AF8A-433A-912E-D736A9FCFC27}"/>
                </a:ext>
              </a:extLst>
            </p:cNvPr>
            <p:cNvGrpSpPr/>
            <p:nvPr/>
          </p:nvGrpSpPr>
          <p:grpSpPr>
            <a:xfrm>
              <a:off x="171677" y="1560605"/>
              <a:ext cx="4190005" cy="5081155"/>
              <a:chOff x="171677" y="1560605"/>
              <a:chExt cx="4190005" cy="5081155"/>
            </a:xfrm>
          </p:grpSpPr>
          <p:pic>
            <p:nvPicPr>
              <p:cNvPr id="15" name="Picture 2">
                <a:extLst>
                  <a:ext uri="{FF2B5EF4-FFF2-40B4-BE49-F238E27FC236}">
                    <a16:creationId xmlns:a16="http://schemas.microsoft.com/office/drawing/2014/main" id="{5047AA0D-DCFD-425E-BF67-965A598789F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4025" b="6942"/>
              <a:stretch/>
            </p:blipFill>
            <p:spPr bwMode="auto">
              <a:xfrm>
                <a:off x="171677" y="1560605"/>
                <a:ext cx="4190005" cy="5081155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1C0ABD1-05AF-4DC6-A646-4E769B1E8D77}"/>
                  </a:ext>
                </a:extLst>
              </p:cNvPr>
              <p:cNvSpPr txBox="1"/>
              <p:nvPr/>
            </p:nvSpPr>
            <p:spPr>
              <a:xfrm>
                <a:off x="561109" y="1724891"/>
                <a:ext cx="997527" cy="3693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1905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Normal</a:t>
                </a:r>
              </a:p>
            </p:txBody>
          </p:sp>
        </p:grpSp>
        <p:sp>
          <p:nvSpPr>
            <p:cNvPr id="5" name="Arrow: Down 4">
              <a:extLst>
                <a:ext uri="{FF2B5EF4-FFF2-40B4-BE49-F238E27FC236}">
                  <a16:creationId xmlns:a16="http://schemas.microsoft.com/office/drawing/2014/main" id="{D37AF656-B02E-4161-B866-C2C4D85A90FD}"/>
                </a:ext>
              </a:extLst>
            </p:cNvPr>
            <p:cNvSpPr/>
            <p:nvPr/>
          </p:nvSpPr>
          <p:spPr>
            <a:xfrm>
              <a:off x="2441864" y="5174673"/>
              <a:ext cx="758536" cy="1326446"/>
            </a:xfrm>
            <a:prstGeom prst="downArrow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5029460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55419"/>
            <a:ext cx="9144000" cy="70427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6352464"/>
            <a:ext cx="9144000" cy="505536"/>
          </a:xfrm>
          <a:prstGeom prst="rect">
            <a:avLst/>
          </a:prstGeom>
          <a:gradFill>
            <a:gsLst>
              <a:gs pos="50000">
                <a:srgbClr val="00B0F0"/>
              </a:gs>
              <a:gs pos="74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rgbClr val="00206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1664" y="5921829"/>
            <a:ext cx="931044" cy="90613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5625" b="84688" l="0" r="100000"/>
                    </a14:imgEffect>
                  </a14:imgLayer>
                </a14:imgProps>
              </a:ext>
            </a:extLst>
          </a:blip>
          <a:srcRect t="14575" b="16428"/>
          <a:stretch/>
        </p:blipFill>
        <p:spPr>
          <a:xfrm>
            <a:off x="4142630" y="-57652"/>
            <a:ext cx="723569" cy="73137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874758" y="684713"/>
            <a:ext cx="12555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LO4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40981" y="1079491"/>
            <a:ext cx="8205589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Pulmonary ventilation or breathing:</a:t>
            </a:r>
          </a:p>
          <a:p>
            <a:r>
              <a:rPr lang="en-US" sz="2600" b="1" dirty="0"/>
              <a:t>Is the exchange of air between the atmosphere and the lungs.</a:t>
            </a:r>
          </a:p>
          <a:p>
            <a:r>
              <a:rPr lang="en-US" sz="2600" b="1" dirty="0"/>
              <a:t>Air moves from a region of </a:t>
            </a:r>
            <a:r>
              <a:rPr lang="en-US" sz="2600" b="1" dirty="0">
                <a:solidFill>
                  <a:srgbClr val="7030A0"/>
                </a:solidFill>
              </a:rPr>
              <a:t>high</a:t>
            </a:r>
            <a:r>
              <a:rPr lang="en-US" sz="2600" b="1" dirty="0"/>
              <a:t> air pressure to region of </a:t>
            </a:r>
            <a:r>
              <a:rPr lang="en-US" sz="2600" b="1" dirty="0">
                <a:solidFill>
                  <a:srgbClr val="7030A0"/>
                </a:solidFill>
              </a:rPr>
              <a:t>low</a:t>
            </a:r>
            <a:r>
              <a:rPr lang="en-US" sz="2600" b="1" dirty="0"/>
              <a:t> air pressure.</a:t>
            </a:r>
          </a:p>
          <a:p>
            <a:pPr marL="914400" lvl="1" indent="-457200">
              <a:buFont typeface="Wingdings" pitchFamily="2" charset="2"/>
              <a:buChar char="Ø"/>
            </a:pPr>
            <a:r>
              <a:rPr lang="en-US" sz="2600" b="1" dirty="0"/>
              <a:t>Air in …. </a:t>
            </a:r>
            <a:r>
              <a:rPr lang="en-US" sz="2600" b="1" dirty="0">
                <a:solidFill>
                  <a:srgbClr val="00B050"/>
                </a:solidFill>
              </a:rPr>
              <a:t>Inspiration</a:t>
            </a:r>
            <a:r>
              <a:rPr lang="en-US" sz="2600" b="1" dirty="0"/>
              <a:t> </a:t>
            </a:r>
          </a:p>
          <a:p>
            <a:pPr marL="914400" lvl="1" indent="-457200">
              <a:buFont typeface="Wingdings" pitchFamily="2" charset="2"/>
              <a:buChar char="Ø"/>
            </a:pPr>
            <a:r>
              <a:rPr lang="en-US" sz="2600" b="1" dirty="0"/>
              <a:t>Air out …. </a:t>
            </a:r>
            <a:r>
              <a:rPr lang="en-US" sz="2600" b="1" dirty="0">
                <a:solidFill>
                  <a:srgbClr val="00B050"/>
                </a:solidFill>
              </a:rPr>
              <a:t>Expiration</a:t>
            </a:r>
            <a:r>
              <a:rPr lang="en-US" sz="2600" b="1" dirty="0"/>
              <a:t> </a:t>
            </a:r>
          </a:p>
        </p:txBody>
      </p:sp>
      <p:sp>
        <p:nvSpPr>
          <p:cNvPr id="11" name="Subtitle 4"/>
          <p:cNvSpPr txBox="1">
            <a:spLocks/>
          </p:cNvSpPr>
          <p:nvPr/>
        </p:nvSpPr>
        <p:spPr>
          <a:xfrm>
            <a:off x="152400" y="0"/>
            <a:ext cx="3886200" cy="6488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University of </a:t>
            </a:r>
            <a:r>
              <a:rPr lang="en-US" sz="1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Basrah</a:t>
            </a:r>
            <a:r>
              <a:rPr lang="en-US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Al-</a:t>
            </a:r>
            <a:r>
              <a:rPr lang="en-US" sz="1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zahraa</a:t>
            </a:r>
            <a:r>
              <a:rPr lang="en-US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medical college</a:t>
            </a:r>
          </a:p>
        </p:txBody>
      </p:sp>
      <p:sp>
        <p:nvSpPr>
          <p:cNvPr id="12" name="Subtitle 4"/>
          <p:cNvSpPr txBox="1">
            <a:spLocks/>
          </p:cNvSpPr>
          <p:nvPr/>
        </p:nvSpPr>
        <p:spPr>
          <a:xfrm>
            <a:off x="5105400" y="0"/>
            <a:ext cx="3886200" cy="7042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Ministry of Higher Education                                     and Scientific Research</a:t>
            </a:r>
          </a:p>
        </p:txBody>
      </p:sp>
    </p:spTree>
    <p:extLst>
      <p:ext uri="{BB962C8B-B14F-4D97-AF65-F5344CB8AC3E}">
        <p14:creationId xmlns:p14="http://schemas.microsoft.com/office/powerpoint/2010/main" val="4175271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55419"/>
            <a:ext cx="9144000" cy="70427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6352464"/>
            <a:ext cx="9144000" cy="505536"/>
          </a:xfrm>
          <a:prstGeom prst="rect">
            <a:avLst/>
          </a:prstGeom>
          <a:gradFill>
            <a:gsLst>
              <a:gs pos="50000">
                <a:srgbClr val="00B0F0"/>
              </a:gs>
              <a:gs pos="74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rgbClr val="00206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1664" y="5921829"/>
            <a:ext cx="931044" cy="90613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5625" b="84688" l="0" r="100000"/>
                    </a14:imgEffect>
                  </a14:imgLayer>
                </a14:imgProps>
              </a:ext>
            </a:extLst>
          </a:blip>
          <a:srcRect t="14575" b="16428"/>
          <a:stretch/>
        </p:blipFill>
        <p:spPr>
          <a:xfrm>
            <a:off x="4142630" y="-57652"/>
            <a:ext cx="723569" cy="73137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874758" y="684713"/>
            <a:ext cx="12555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LO4</a:t>
            </a:r>
          </a:p>
        </p:txBody>
      </p:sp>
      <p:sp>
        <p:nvSpPr>
          <p:cNvPr id="12" name="Subtitle 4"/>
          <p:cNvSpPr txBox="1">
            <a:spLocks/>
          </p:cNvSpPr>
          <p:nvPr/>
        </p:nvSpPr>
        <p:spPr>
          <a:xfrm>
            <a:off x="152400" y="0"/>
            <a:ext cx="3886200" cy="6488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University of </a:t>
            </a:r>
            <a:r>
              <a:rPr lang="en-US" sz="1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Basrah</a:t>
            </a:r>
            <a:r>
              <a:rPr lang="en-US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Al-</a:t>
            </a:r>
            <a:r>
              <a:rPr lang="en-US" sz="1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zahraa</a:t>
            </a:r>
            <a:r>
              <a:rPr lang="en-US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medical college</a:t>
            </a:r>
          </a:p>
        </p:txBody>
      </p:sp>
      <p:sp>
        <p:nvSpPr>
          <p:cNvPr id="13" name="Subtitle 4"/>
          <p:cNvSpPr txBox="1">
            <a:spLocks/>
          </p:cNvSpPr>
          <p:nvPr/>
        </p:nvSpPr>
        <p:spPr>
          <a:xfrm>
            <a:off x="5105400" y="0"/>
            <a:ext cx="3886200" cy="7042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Ministry of Higher Education                                     and Scientific Research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15463" y="1146378"/>
            <a:ext cx="883920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b="1" dirty="0">
                <a:solidFill>
                  <a:srgbClr val="FF0000"/>
                </a:solidFill>
              </a:rPr>
              <a:t>Tidal Volume [TV]: </a:t>
            </a:r>
            <a:r>
              <a:rPr lang="en-US" sz="2400" b="1" dirty="0"/>
              <a:t>air that moves into and out of the  lungs with each breath, approximately 500ml.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8204999-9B95-4A76-AF3F-4586AC7FB04D}"/>
              </a:ext>
            </a:extLst>
          </p:cNvPr>
          <p:cNvSpPr txBox="1"/>
          <p:nvPr/>
        </p:nvSpPr>
        <p:spPr>
          <a:xfrm>
            <a:off x="115463" y="2153257"/>
            <a:ext cx="8571723" cy="19082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b="1" dirty="0">
                <a:solidFill>
                  <a:srgbClr val="C00000"/>
                </a:solidFill>
              </a:rPr>
              <a:t>The respiratory rate:  </a:t>
            </a:r>
            <a:r>
              <a:rPr lang="en-US" sz="2400" b="1" dirty="0"/>
              <a:t>is the rate at which breathing occurs; it is set and controlled by the respiratory center of the brain. A person's respiratory rate is usually measured in breaths per minute.</a:t>
            </a:r>
          </a:p>
          <a:p>
            <a:r>
              <a:rPr lang="en-US" sz="2200" b="1" dirty="0"/>
              <a:t>        Normal adult respiratory rate [RR] is </a:t>
            </a:r>
            <a:r>
              <a:rPr lang="en-US" sz="2200" b="1" dirty="0">
                <a:solidFill>
                  <a:srgbClr val="FF0000"/>
                </a:solidFill>
              </a:rPr>
              <a:t>12-16 breath/min</a:t>
            </a:r>
            <a:endParaRPr lang="en-US" sz="22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12431D6-09C7-4499-A5BD-02210FE8EDCF}"/>
              </a:ext>
            </a:extLst>
          </p:cNvPr>
          <p:cNvSpPr txBox="1"/>
          <p:nvPr/>
        </p:nvSpPr>
        <p:spPr>
          <a:xfrm>
            <a:off x="152400" y="4237355"/>
            <a:ext cx="8709498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b="1" i="0" dirty="0">
                <a:solidFill>
                  <a:srgbClr val="202124"/>
                </a:solidFill>
                <a:effectLst/>
                <a:highlight>
                  <a:srgbClr val="FFFF00"/>
                </a:highlight>
              </a:rPr>
              <a:t>Alveolar ventilation rate  is less than pulmonary ventilation rate</a:t>
            </a:r>
            <a:r>
              <a:rPr lang="en-US" sz="2400" b="1" i="0" dirty="0">
                <a:solidFill>
                  <a:srgbClr val="202124"/>
                </a:solidFill>
                <a:effectLst/>
              </a:rPr>
              <a:t> </a:t>
            </a:r>
            <a:endParaRPr lang="en-US" sz="2400" b="1" dirty="0">
              <a:solidFill>
                <a:srgbClr val="202124"/>
              </a:solidFill>
            </a:endParaRPr>
          </a:p>
          <a:p>
            <a:r>
              <a:rPr lang="en-US" sz="2400" b="1" dirty="0">
                <a:solidFill>
                  <a:srgbClr val="C00000"/>
                </a:solidFill>
              </a:rPr>
              <a:t>pulmonary minute ventilation</a:t>
            </a:r>
            <a:r>
              <a:rPr lang="en-US" sz="2400" b="1" dirty="0">
                <a:solidFill>
                  <a:srgbClr val="202124"/>
                </a:solidFill>
              </a:rPr>
              <a:t>= (tidal volume × RR) or (500 mL × 12 breaths/min) </a:t>
            </a:r>
            <a:r>
              <a:rPr lang="en-US" sz="2400" b="1">
                <a:solidFill>
                  <a:srgbClr val="202124"/>
                </a:solidFill>
              </a:rPr>
              <a:t>= </a:t>
            </a:r>
            <a:r>
              <a:rPr lang="en-US" sz="2400" b="1">
                <a:solidFill>
                  <a:srgbClr val="C00000"/>
                </a:solidFill>
              </a:rPr>
              <a:t>6000 </a:t>
            </a:r>
            <a:r>
              <a:rPr lang="en-US" sz="2400" b="1" dirty="0">
                <a:solidFill>
                  <a:srgbClr val="C00000"/>
                </a:solidFill>
              </a:rPr>
              <a:t>mL/min.</a:t>
            </a:r>
            <a:r>
              <a:rPr lang="en-US" sz="2400" b="1" dirty="0">
                <a:solidFill>
                  <a:srgbClr val="202124"/>
                </a:solidFill>
              </a:rPr>
              <a:t> </a:t>
            </a:r>
          </a:p>
          <a:p>
            <a:r>
              <a:rPr lang="en-US" sz="2400" b="1" dirty="0">
                <a:solidFill>
                  <a:srgbClr val="C00000"/>
                </a:solidFill>
              </a:rPr>
              <a:t>Alveolar ventilation rate = </a:t>
            </a:r>
            <a:r>
              <a:rPr lang="en-US" sz="2400" b="1" dirty="0">
                <a:solidFill>
                  <a:srgbClr val="202124"/>
                </a:solidFill>
              </a:rPr>
              <a:t>([</a:t>
            </a:r>
            <a:r>
              <a:rPr lang="en-US" sz="2400" b="1" i="0" dirty="0">
                <a:solidFill>
                  <a:srgbClr val="202124"/>
                </a:solidFill>
                <a:effectLst/>
              </a:rPr>
              <a:t>tidal volume − dead space] × RR) ([500 mL − 150 mL] × 12 breaths/min) = </a:t>
            </a:r>
            <a:r>
              <a:rPr lang="en-US" sz="2400" b="1" i="0" dirty="0">
                <a:solidFill>
                  <a:srgbClr val="C00000"/>
                </a:solidFill>
                <a:effectLst/>
              </a:rPr>
              <a:t>4200 mL/min.</a:t>
            </a:r>
            <a:endParaRPr lang="en-US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5808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55419"/>
            <a:ext cx="9144000" cy="70427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1664" y="5921829"/>
            <a:ext cx="931044" cy="90613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5625" b="84688" l="0" r="100000"/>
                    </a14:imgEffect>
                  </a14:imgLayer>
                </a14:imgProps>
              </a:ext>
            </a:extLst>
          </a:blip>
          <a:srcRect t="14575" b="16428"/>
          <a:stretch/>
        </p:blipFill>
        <p:spPr>
          <a:xfrm>
            <a:off x="4142630" y="-57652"/>
            <a:ext cx="723569" cy="731370"/>
          </a:xfrm>
          <a:prstGeom prst="rect">
            <a:avLst/>
          </a:prstGeom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722" b="11869"/>
          <a:stretch/>
        </p:blipFill>
        <p:spPr bwMode="auto">
          <a:xfrm>
            <a:off x="633508" y="1805584"/>
            <a:ext cx="7588155" cy="502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65527" y="832513"/>
            <a:ext cx="4449171" cy="769441"/>
          </a:xfrm>
          <a:prstGeom prst="rect">
            <a:avLst/>
          </a:prstGeom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FF0000"/>
                </a:solidFill>
              </a:rPr>
              <a:t>THANK YOU </a:t>
            </a:r>
          </a:p>
        </p:txBody>
      </p:sp>
      <p:sp>
        <p:nvSpPr>
          <p:cNvPr id="9" name="Subtitle 4"/>
          <p:cNvSpPr txBox="1">
            <a:spLocks/>
          </p:cNvSpPr>
          <p:nvPr/>
        </p:nvSpPr>
        <p:spPr>
          <a:xfrm>
            <a:off x="152400" y="0"/>
            <a:ext cx="3886200" cy="6488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University of </a:t>
            </a:r>
            <a:r>
              <a:rPr lang="en-US" sz="1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Basrah</a:t>
            </a:r>
            <a:r>
              <a:rPr lang="en-US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Al-</a:t>
            </a:r>
            <a:r>
              <a:rPr lang="en-US" sz="1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zahraa</a:t>
            </a:r>
            <a:r>
              <a:rPr lang="en-US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medical college</a:t>
            </a:r>
          </a:p>
        </p:txBody>
      </p:sp>
      <p:sp>
        <p:nvSpPr>
          <p:cNvPr id="11" name="Subtitle 4"/>
          <p:cNvSpPr txBox="1">
            <a:spLocks/>
          </p:cNvSpPr>
          <p:nvPr/>
        </p:nvSpPr>
        <p:spPr>
          <a:xfrm>
            <a:off x="5105400" y="0"/>
            <a:ext cx="3886200" cy="7042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Ministry of Higher Education                                     and Scientific Research</a:t>
            </a:r>
          </a:p>
        </p:txBody>
      </p:sp>
    </p:spTree>
    <p:extLst>
      <p:ext uri="{BB962C8B-B14F-4D97-AF65-F5344CB8AC3E}">
        <p14:creationId xmlns:p14="http://schemas.microsoft.com/office/powerpoint/2010/main" val="2031623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55419"/>
            <a:ext cx="9144000" cy="70427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1664" y="5921829"/>
            <a:ext cx="931044" cy="90613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5625" b="84688" l="0" r="100000"/>
                    </a14:imgEffect>
                  </a14:imgLayer>
                </a14:imgProps>
              </a:ext>
            </a:extLst>
          </a:blip>
          <a:srcRect t="14575" b="16428"/>
          <a:stretch/>
        </p:blipFill>
        <p:spPr>
          <a:xfrm>
            <a:off x="4142630" y="-57652"/>
            <a:ext cx="723569" cy="73137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765576" y="684713"/>
            <a:ext cx="12555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LO1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66310" y="1345614"/>
            <a:ext cx="878639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Respiration: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is the collective process of :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52400" y="798957"/>
            <a:ext cx="806926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Functions of the respiratory system</a:t>
            </a: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/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A- Respiratory functions:</a:t>
            </a:r>
          </a:p>
        </p:txBody>
      </p:sp>
      <p:sp>
        <p:nvSpPr>
          <p:cNvPr id="13" name="Subtitle 4"/>
          <p:cNvSpPr txBox="1">
            <a:spLocks/>
          </p:cNvSpPr>
          <p:nvPr/>
        </p:nvSpPr>
        <p:spPr>
          <a:xfrm>
            <a:off x="152400" y="0"/>
            <a:ext cx="3886200" cy="6488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University of </a:t>
            </a:r>
            <a:r>
              <a:rPr lang="en-US" sz="1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Basrah</a:t>
            </a:r>
            <a:r>
              <a:rPr lang="en-US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Al-</a:t>
            </a:r>
            <a:r>
              <a:rPr lang="en-US" sz="1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zahraa</a:t>
            </a:r>
            <a:r>
              <a:rPr lang="en-US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medical college</a:t>
            </a:r>
          </a:p>
        </p:txBody>
      </p:sp>
      <p:sp>
        <p:nvSpPr>
          <p:cNvPr id="14" name="Subtitle 4"/>
          <p:cNvSpPr txBox="1">
            <a:spLocks/>
          </p:cNvSpPr>
          <p:nvPr/>
        </p:nvSpPr>
        <p:spPr>
          <a:xfrm>
            <a:off x="5105400" y="0"/>
            <a:ext cx="3886200" cy="7042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Ministry of Higher Education                                     and Scientific Research</a:t>
            </a:r>
            <a:endParaRPr lang="en-US" sz="1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245AB8B1-68C6-45A6-8945-67B9534444B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80515170"/>
              </p:ext>
            </p:extLst>
          </p:nvPr>
        </p:nvGraphicFramePr>
        <p:xfrm>
          <a:off x="496730" y="2315817"/>
          <a:ext cx="6891206" cy="41793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59246222"/>
      </p:ext>
    </p:extLst>
  </p:cSld>
  <p:clrMapOvr>
    <a:masterClrMapping/>
  </p:clrMapOvr>
  <p:transition spd="slow">
    <p:wheel spokes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55419"/>
            <a:ext cx="9144000" cy="70427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1664" y="5921829"/>
            <a:ext cx="931044" cy="90613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5625" b="84688" l="0" r="100000"/>
                    </a14:imgEffect>
                  </a14:imgLayer>
                </a14:imgProps>
              </a:ext>
            </a:extLst>
          </a:blip>
          <a:srcRect t="14575" b="16428"/>
          <a:stretch/>
        </p:blipFill>
        <p:spPr>
          <a:xfrm>
            <a:off x="4142630" y="-57652"/>
            <a:ext cx="723569" cy="7313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75062" y="684713"/>
            <a:ext cx="79270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Functions of the respiratory system in health: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765576" y="684713"/>
            <a:ext cx="12555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LO1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94199" y="1253622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  <a:cs typeface="Times New Roman" pitchFamily="18" charset="0"/>
              </a:rPr>
              <a:t>B- Non respiratory functions:</a:t>
            </a:r>
          </a:p>
          <a:p>
            <a:endParaRPr lang="en-US" sz="3200" b="1" dirty="0">
              <a:cs typeface="Times New Roman" pitchFamily="18" charset="0"/>
            </a:endParaRPr>
          </a:p>
        </p:txBody>
      </p:sp>
      <p:sp>
        <p:nvSpPr>
          <p:cNvPr id="12" name="Subtitle 4"/>
          <p:cNvSpPr txBox="1">
            <a:spLocks/>
          </p:cNvSpPr>
          <p:nvPr/>
        </p:nvSpPr>
        <p:spPr>
          <a:xfrm>
            <a:off x="256430" y="-16395"/>
            <a:ext cx="3886200" cy="6488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University of </a:t>
            </a:r>
            <a:r>
              <a:rPr lang="en-US" sz="1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Basrah</a:t>
            </a:r>
            <a:r>
              <a:rPr lang="en-US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Al-</a:t>
            </a:r>
            <a:r>
              <a:rPr lang="en-US" sz="1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zahraa</a:t>
            </a:r>
            <a:r>
              <a:rPr lang="en-US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medical college</a:t>
            </a:r>
          </a:p>
        </p:txBody>
      </p:sp>
      <p:sp>
        <p:nvSpPr>
          <p:cNvPr id="13" name="Subtitle 4"/>
          <p:cNvSpPr txBox="1">
            <a:spLocks/>
          </p:cNvSpPr>
          <p:nvPr/>
        </p:nvSpPr>
        <p:spPr>
          <a:xfrm>
            <a:off x="5105400" y="0"/>
            <a:ext cx="3886200" cy="7042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Ministry of Higher Education                                     and Scientific Research</a:t>
            </a:r>
            <a:endParaRPr lang="en-US" sz="1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5BB4F76D-F965-4979-9CA8-5FA5E8051C6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00119287"/>
              </p:ext>
            </p:extLst>
          </p:nvPr>
        </p:nvGraphicFramePr>
        <p:xfrm>
          <a:off x="945573" y="1874254"/>
          <a:ext cx="7665027" cy="47851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329826898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C5E69FD-F89A-4003-9AE0-EAC819E9A9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graphicEl>
                                              <a:dgm id="{1C5E69FD-F89A-4003-9AE0-EAC819E9A9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graphicEl>
                                              <a:dgm id="{1C5E69FD-F89A-4003-9AE0-EAC819E9A9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99805B9-97E3-4301-BD9E-25C42E8CFB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graphicEl>
                                              <a:dgm id="{699805B9-97E3-4301-BD9E-25C42E8CFB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graphicEl>
                                              <a:dgm id="{699805B9-97E3-4301-BD9E-25C42E8CFB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4BA56CC-87C8-4464-A5C8-802A644ADB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graphicEl>
                                              <a:dgm id="{64BA56CC-87C8-4464-A5C8-802A644ADB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graphicEl>
                                              <a:dgm id="{64BA56CC-87C8-4464-A5C8-802A644ADB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4B69D80-8650-4C2A-915F-E8885EE962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graphicEl>
                                              <a:dgm id="{B4B69D80-8650-4C2A-915F-E8885EE962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graphicEl>
                                              <a:dgm id="{B4B69D80-8650-4C2A-915F-E8885EE962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9CA999A-35B1-452A-AC2A-99ED1A28DE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graphicEl>
                                              <a:dgm id="{C9CA999A-35B1-452A-AC2A-99ED1A28DE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graphicEl>
                                              <a:dgm id="{C9CA999A-35B1-452A-AC2A-99ED1A28DE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DE777FD-EBB8-48BE-8352-6CF61B862B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graphicEl>
                                              <a:dgm id="{DDE777FD-EBB8-48BE-8352-6CF61B862B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graphicEl>
                                              <a:dgm id="{DDE777FD-EBB8-48BE-8352-6CF61B862B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E4005E8-EBA1-443D-8DB0-1EECBA3533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graphicEl>
                                              <a:dgm id="{DE4005E8-EBA1-443D-8DB0-1EECBA3533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graphicEl>
                                              <a:dgm id="{DE4005E8-EBA1-443D-8DB0-1EECBA3533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BA36458-285F-4689-90CE-73CCBA62AA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graphicEl>
                                              <a:dgm id="{4BA36458-285F-4689-90CE-73CCBA62AA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graphicEl>
                                              <a:dgm id="{4BA36458-285F-4689-90CE-73CCBA62AA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1B2821E-BCC0-466B-A72C-A829E8D679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graphicEl>
                                              <a:dgm id="{51B2821E-BCC0-466B-A72C-A829E8D679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graphicEl>
                                              <a:dgm id="{51B2821E-BCC0-466B-A72C-A829E8D679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DFCC379-2FE2-469D-8B7C-B97155BD7B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graphicEl>
                                              <a:dgm id="{CDFCC379-2FE2-469D-8B7C-B97155BD7B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graphicEl>
                                              <a:dgm id="{CDFCC379-2FE2-469D-8B7C-B97155BD7B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 uiExpand="1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55419"/>
            <a:ext cx="9144000" cy="70427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5625" b="84688" l="0" r="100000"/>
                    </a14:imgEffect>
                  </a14:imgLayer>
                </a14:imgProps>
              </a:ext>
            </a:extLst>
          </a:blip>
          <a:srcRect t="14575" b="16428"/>
          <a:stretch/>
        </p:blipFill>
        <p:spPr>
          <a:xfrm>
            <a:off x="4142630" y="-57652"/>
            <a:ext cx="723569" cy="73137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52400" y="704275"/>
            <a:ext cx="655774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Upper &amp; lower respiratory tract: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765576" y="684713"/>
            <a:ext cx="12555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LO2</a:t>
            </a:r>
          </a:p>
        </p:txBody>
      </p:sp>
      <p:sp>
        <p:nvSpPr>
          <p:cNvPr id="11" name="Subtitle 4"/>
          <p:cNvSpPr txBox="1">
            <a:spLocks/>
          </p:cNvSpPr>
          <p:nvPr/>
        </p:nvSpPr>
        <p:spPr>
          <a:xfrm>
            <a:off x="152400" y="0"/>
            <a:ext cx="3886200" cy="6488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University of </a:t>
            </a:r>
            <a:r>
              <a:rPr lang="en-US" sz="1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Basrah</a:t>
            </a:r>
            <a:r>
              <a:rPr lang="en-US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Al-</a:t>
            </a:r>
            <a:r>
              <a:rPr lang="en-US" sz="1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zahraa</a:t>
            </a:r>
            <a:r>
              <a:rPr lang="en-US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medical college</a:t>
            </a:r>
          </a:p>
        </p:txBody>
      </p:sp>
      <p:sp>
        <p:nvSpPr>
          <p:cNvPr id="12" name="Subtitle 4"/>
          <p:cNvSpPr txBox="1">
            <a:spLocks/>
          </p:cNvSpPr>
          <p:nvPr/>
        </p:nvSpPr>
        <p:spPr>
          <a:xfrm>
            <a:off x="5105400" y="0"/>
            <a:ext cx="3886200" cy="7042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Ministry of Higher Education                                     and Scientific Research</a:t>
            </a:r>
            <a:endParaRPr lang="en-US" sz="1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89050"/>
            <a:ext cx="9021170" cy="5433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1664" y="6182337"/>
            <a:ext cx="931044" cy="713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471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55419"/>
            <a:ext cx="9144000" cy="70427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1664" y="5921829"/>
            <a:ext cx="931044" cy="90613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5625" b="84688" l="0" r="100000"/>
                    </a14:imgEffect>
                  </a14:imgLayer>
                </a14:imgProps>
              </a:ext>
            </a:extLst>
          </a:blip>
          <a:srcRect t="14575" b="16428"/>
          <a:stretch/>
        </p:blipFill>
        <p:spPr>
          <a:xfrm>
            <a:off x="4142630" y="-57652"/>
            <a:ext cx="723569" cy="73137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22830" y="1825081"/>
            <a:ext cx="655774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Lower respiratory tract: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765576" y="684713"/>
            <a:ext cx="12555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LO2</a:t>
            </a:r>
          </a:p>
        </p:txBody>
      </p:sp>
      <p:sp>
        <p:nvSpPr>
          <p:cNvPr id="4" name="Rectangle 3"/>
          <p:cNvSpPr/>
          <p:nvPr/>
        </p:nvSpPr>
        <p:spPr>
          <a:xfrm>
            <a:off x="431814" y="2490137"/>
            <a:ext cx="7870522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Wingdings" pitchFamily="2" charset="2"/>
              <a:buChar char="ü"/>
            </a:pPr>
            <a:r>
              <a:rPr lang="en-US" sz="2600" b="1" dirty="0">
                <a:solidFill>
                  <a:srgbClr val="FF0000"/>
                </a:solidFill>
              </a:rPr>
              <a:t>The conducting airway(Conducting Zone):</a:t>
            </a:r>
            <a:endParaRPr lang="en-US" sz="2600" b="1" dirty="0">
              <a:solidFill>
                <a:prstClr val="black"/>
              </a:solidFill>
            </a:endParaRPr>
          </a:p>
          <a:p>
            <a:pPr marL="914400" lvl="1" indent="-457200" algn="just">
              <a:buFont typeface="Wingdings" panose="05000000000000000000" pitchFamily="2" charset="2"/>
              <a:buChar char="§"/>
            </a:pPr>
            <a:r>
              <a:rPr lang="en-US" sz="2600" b="1" dirty="0">
                <a:solidFill>
                  <a:prstClr val="black"/>
                </a:solidFill>
              </a:rPr>
              <a:t> Trachea </a:t>
            </a:r>
          </a:p>
          <a:p>
            <a:pPr marL="914400" lvl="1" indent="-457200" algn="just">
              <a:buFont typeface="Wingdings" panose="05000000000000000000" pitchFamily="2" charset="2"/>
              <a:buChar char="§"/>
            </a:pPr>
            <a:r>
              <a:rPr lang="en-US" sz="2600" b="1" dirty="0">
                <a:solidFill>
                  <a:prstClr val="black"/>
                </a:solidFill>
              </a:rPr>
              <a:t> Bronchi </a:t>
            </a:r>
          </a:p>
          <a:p>
            <a:pPr marL="914400" lvl="1" indent="-457200" algn="just">
              <a:buFont typeface="Wingdings" panose="05000000000000000000" pitchFamily="2" charset="2"/>
              <a:buChar char="§"/>
            </a:pPr>
            <a:r>
              <a:rPr lang="en-US" sz="2600" b="1" dirty="0">
                <a:solidFill>
                  <a:prstClr val="black"/>
                </a:solidFill>
              </a:rPr>
              <a:t> Bronchioles </a:t>
            </a:r>
          </a:p>
          <a:p>
            <a:pPr marL="914400" lvl="1" indent="-457200" algn="just">
              <a:buFont typeface="Wingdings" panose="05000000000000000000" pitchFamily="2" charset="2"/>
              <a:buChar char="§"/>
            </a:pPr>
            <a:r>
              <a:rPr lang="en-US" sz="2600" b="1" dirty="0">
                <a:solidFill>
                  <a:prstClr val="black"/>
                </a:solidFill>
              </a:rPr>
              <a:t>Terminal bronchioles</a:t>
            </a:r>
            <a:r>
              <a:rPr lang="en-US" sz="2600" b="1" dirty="0">
                <a:solidFill>
                  <a:srgbClr val="FF0000"/>
                </a:solidFill>
              </a:rPr>
              <a:t> 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en-US" sz="2600" b="1" dirty="0">
                <a:solidFill>
                  <a:srgbClr val="FF0000"/>
                </a:solidFill>
              </a:rPr>
              <a:t>Respiratory Zone</a:t>
            </a:r>
            <a:endParaRPr lang="en-US" sz="2600" b="1" dirty="0">
              <a:solidFill>
                <a:prstClr val="black"/>
              </a:solidFill>
            </a:endParaRPr>
          </a:p>
          <a:p>
            <a:pPr marL="914400" lvl="1" indent="-457200" algn="just">
              <a:buFont typeface="Wingdings" panose="05000000000000000000" pitchFamily="2" charset="2"/>
              <a:buChar char="§"/>
            </a:pPr>
            <a:r>
              <a:rPr lang="en-US" sz="2600" b="1" dirty="0">
                <a:solidFill>
                  <a:prstClr val="black"/>
                </a:solidFill>
              </a:rPr>
              <a:t>Respiratory bronchioles </a:t>
            </a:r>
          </a:p>
          <a:p>
            <a:pPr marL="914400" lvl="1" indent="-457200" algn="just">
              <a:buFont typeface="Wingdings" panose="05000000000000000000" pitchFamily="2" charset="2"/>
              <a:buChar char="§"/>
            </a:pPr>
            <a:r>
              <a:rPr lang="en-US" sz="2600" b="1" dirty="0">
                <a:solidFill>
                  <a:prstClr val="black"/>
                </a:solidFill>
              </a:rPr>
              <a:t>Alveolar ducts </a:t>
            </a:r>
          </a:p>
          <a:p>
            <a:pPr marL="914400" lvl="1" indent="-457200" algn="just">
              <a:buFont typeface="Wingdings" panose="05000000000000000000" pitchFamily="2" charset="2"/>
              <a:buChar char="§"/>
            </a:pPr>
            <a:r>
              <a:rPr lang="en-US" sz="2600" b="1" dirty="0">
                <a:solidFill>
                  <a:prstClr val="black"/>
                </a:solidFill>
              </a:rPr>
              <a:t>Millions of alveoli </a:t>
            </a:r>
          </a:p>
          <a:p>
            <a:pPr algn="just"/>
            <a:r>
              <a:rPr lang="en-US" sz="2600" b="1" dirty="0">
                <a:solidFill>
                  <a:prstClr val="black"/>
                </a:solidFill>
              </a:rPr>
              <a:t>whose combined surface area totals about 70m2</a:t>
            </a:r>
            <a:endParaRPr lang="en-US" sz="2600" b="1" dirty="0">
              <a:solidFill>
                <a:srgbClr val="FF0000"/>
              </a:solidFill>
            </a:endParaRPr>
          </a:p>
        </p:txBody>
      </p:sp>
      <p:sp>
        <p:nvSpPr>
          <p:cNvPr id="11" name="Subtitle 4"/>
          <p:cNvSpPr txBox="1">
            <a:spLocks/>
          </p:cNvSpPr>
          <p:nvPr/>
        </p:nvSpPr>
        <p:spPr>
          <a:xfrm>
            <a:off x="152400" y="0"/>
            <a:ext cx="3886200" cy="6488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buClr>
                <a:srgbClr val="5B9BD5"/>
              </a:buClr>
            </a:pPr>
            <a:r>
              <a:rPr lang="en-US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University of </a:t>
            </a:r>
            <a:r>
              <a:rPr lang="en-US" sz="1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Basrah</a:t>
            </a:r>
            <a:r>
              <a:rPr lang="en-US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Al-</a:t>
            </a:r>
            <a:r>
              <a:rPr lang="en-US" sz="1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zahraa</a:t>
            </a:r>
            <a:r>
              <a:rPr lang="en-US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medical college</a:t>
            </a:r>
          </a:p>
        </p:txBody>
      </p:sp>
      <p:sp>
        <p:nvSpPr>
          <p:cNvPr id="12" name="Subtitle 4"/>
          <p:cNvSpPr txBox="1">
            <a:spLocks/>
          </p:cNvSpPr>
          <p:nvPr/>
        </p:nvSpPr>
        <p:spPr>
          <a:xfrm>
            <a:off x="5105400" y="0"/>
            <a:ext cx="3886200" cy="7042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Ministry of Higher Education                                     and Scientific Research</a:t>
            </a:r>
            <a:endParaRPr lang="en-US" sz="1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F17714B-B990-4320-970E-39CA74EE9404}"/>
              </a:ext>
            </a:extLst>
          </p:cNvPr>
          <p:cNvSpPr txBox="1"/>
          <p:nvPr/>
        </p:nvSpPr>
        <p:spPr>
          <a:xfrm>
            <a:off x="122830" y="729137"/>
            <a:ext cx="543339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Upper respiratory tract: </a:t>
            </a:r>
          </a:p>
          <a:p>
            <a:r>
              <a:rPr lang="en-US" sz="2800" b="1" dirty="0"/>
              <a:t>All are </a:t>
            </a:r>
            <a:r>
              <a:rPr lang="en-US" sz="2800" b="1" dirty="0">
                <a:solidFill>
                  <a:prstClr val="black"/>
                </a:solidFill>
              </a:rPr>
              <a:t>conducting airway.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3689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55419"/>
            <a:ext cx="9144000" cy="70427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1664" y="5921829"/>
            <a:ext cx="931044" cy="90613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5625" b="84688" l="0" r="100000"/>
                    </a14:imgEffect>
                  </a14:imgLayer>
                </a14:imgProps>
              </a:ext>
            </a:extLst>
          </a:blip>
          <a:srcRect t="14575" b="16428"/>
          <a:stretch/>
        </p:blipFill>
        <p:spPr>
          <a:xfrm>
            <a:off x="4142630" y="-57652"/>
            <a:ext cx="723569" cy="7313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22830" y="981182"/>
            <a:ext cx="79270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Functions of the upper respiratory tract: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765576" y="684713"/>
            <a:ext cx="12555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LO1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226606" y="1501479"/>
            <a:ext cx="52074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7030A0"/>
                </a:solidFill>
                <a:cs typeface="Times New Roman" pitchFamily="18" charset="0"/>
              </a:rPr>
              <a:t>B- Non respiratory functions:</a:t>
            </a:r>
          </a:p>
          <a:p>
            <a:endParaRPr lang="en-US" sz="2400" b="1" dirty="0">
              <a:cs typeface="Times New Roman" pitchFamily="18" charset="0"/>
            </a:endParaRPr>
          </a:p>
        </p:txBody>
      </p:sp>
      <p:sp>
        <p:nvSpPr>
          <p:cNvPr id="12" name="Subtitle 4"/>
          <p:cNvSpPr txBox="1">
            <a:spLocks/>
          </p:cNvSpPr>
          <p:nvPr/>
        </p:nvSpPr>
        <p:spPr>
          <a:xfrm>
            <a:off x="256430" y="-16395"/>
            <a:ext cx="3886200" cy="6488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University of </a:t>
            </a:r>
            <a:r>
              <a:rPr lang="en-US" sz="1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Basrah</a:t>
            </a:r>
            <a:r>
              <a:rPr lang="en-US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Al-</a:t>
            </a:r>
            <a:r>
              <a:rPr lang="en-US" sz="1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zahraa</a:t>
            </a:r>
            <a:r>
              <a:rPr lang="en-US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medical college</a:t>
            </a:r>
          </a:p>
        </p:txBody>
      </p:sp>
      <p:sp>
        <p:nvSpPr>
          <p:cNvPr id="13" name="Subtitle 4"/>
          <p:cNvSpPr txBox="1">
            <a:spLocks/>
          </p:cNvSpPr>
          <p:nvPr/>
        </p:nvSpPr>
        <p:spPr>
          <a:xfrm>
            <a:off x="5134970" y="110744"/>
            <a:ext cx="3886200" cy="7042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Ministry of Higher Education                                     and Scientific Research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04AE7F2-FD73-428E-A58D-E20BCA37DFCC}"/>
              </a:ext>
            </a:extLst>
          </p:cNvPr>
          <p:cNvSpPr txBox="1"/>
          <p:nvPr/>
        </p:nvSpPr>
        <p:spPr>
          <a:xfrm>
            <a:off x="294652" y="1590361"/>
            <a:ext cx="39319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7030A0"/>
                </a:solidFill>
              </a:rPr>
              <a:t>A- Respiratory function</a:t>
            </a:r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A1841C01-C2D5-489A-8200-00AAB7E0725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8261582"/>
              </p:ext>
            </p:extLst>
          </p:nvPr>
        </p:nvGraphicFramePr>
        <p:xfrm>
          <a:off x="546845" y="1916976"/>
          <a:ext cx="3422040" cy="43184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aphicFrame>
        <p:nvGraphicFramePr>
          <p:cNvPr id="18" name="Diagram 17">
            <a:extLst>
              <a:ext uri="{FF2B5EF4-FFF2-40B4-BE49-F238E27FC236}">
                <a16:creationId xmlns:a16="http://schemas.microsoft.com/office/drawing/2014/main" id="{685F471F-4C4A-4BBE-BB7C-A600E908D40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17498680"/>
              </p:ext>
            </p:extLst>
          </p:nvPr>
        </p:nvGraphicFramePr>
        <p:xfrm>
          <a:off x="4679004" y="1859273"/>
          <a:ext cx="3651378" cy="40175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</p:spTree>
    <p:extLst>
      <p:ext uri="{BB962C8B-B14F-4D97-AF65-F5344CB8AC3E}">
        <p14:creationId xmlns:p14="http://schemas.microsoft.com/office/powerpoint/2010/main" val="271453033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59906B04-CDDD-41DD-82F9-54BBC2C167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graphicEl>
                                              <a:dgm id="{59906B04-CDDD-41DD-82F9-54BBC2C1673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graphicEl>
                                              <a:dgm id="{59906B04-CDDD-41DD-82F9-54BBC2C167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graphicEl>
                                              <a:dgm id="{59906B04-CDDD-41DD-82F9-54BBC2C167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529B9155-AB33-424C-9CEF-58B06C2803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>
                                            <p:graphicEl>
                                              <a:dgm id="{529B9155-AB33-424C-9CEF-58B06C28039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graphicEl>
                                              <a:dgm id="{529B9155-AB33-424C-9CEF-58B06C2803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graphicEl>
                                              <a:dgm id="{529B9155-AB33-424C-9CEF-58B06C2803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211F899C-2823-4198-83B3-38DEC95B82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>
                                            <p:graphicEl>
                                              <a:dgm id="{211F899C-2823-4198-83B3-38DEC95B821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>
                                            <p:graphicEl>
                                              <a:dgm id="{211F899C-2823-4198-83B3-38DEC95B82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graphicEl>
                                              <a:dgm id="{211F899C-2823-4198-83B3-38DEC95B82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59906B04-CDDD-41DD-82F9-54BBC2C167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8">
                                            <p:graphicEl>
                                              <a:dgm id="{59906B04-CDDD-41DD-82F9-54BBC2C1673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>
                                            <p:graphicEl>
                                              <a:dgm id="{59906B04-CDDD-41DD-82F9-54BBC2C167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>
                                            <p:graphicEl>
                                              <a:dgm id="{59906B04-CDDD-41DD-82F9-54BBC2C167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529B9155-AB33-424C-9CEF-58B06C2803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8">
                                            <p:graphicEl>
                                              <a:dgm id="{529B9155-AB33-424C-9CEF-58B06C28039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>
                                            <p:graphicEl>
                                              <a:dgm id="{529B9155-AB33-424C-9CEF-58B06C2803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>
                                            <p:graphicEl>
                                              <a:dgm id="{529B9155-AB33-424C-9CEF-58B06C2803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211F899C-2823-4198-83B3-38DEC95B82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8">
                                            <p:graphicEl>
                                              <a:dgm id="{211F899C-2823-4198-83B3-38DEC95B821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>
                                            <p:graphicEl>
                                              <a:dgm id="{211F899C-2823-4198-83B3-38DEC95B82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>
                                            <p:graphicEl>
                                              <a:dgm id="{211F899C-2823-4198-83B3-38DEC95B82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Sub>
          <a:bldDgm bld="one"/>
        </p:bldSub>
      </p:bldGraphic>
      <p:bldGraphic spid="18" grpId="0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6948" y="5921829"/>
            <a:ext cx="931044" cy="90613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-55419"/>
            <a:ext cx="9144000" cy="70427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5625" b="84688" l="0" r="100000"/>
                    </a14:imgEffect>
                  </a14:imgLayer>
                </a14:imgProps>
              </a:ext>
            </a:extLst>
          </a:blip>
          <a:srcRect t="14575" b="16428"/>
          <a:stretch/>
        </p:blipFill>
        <p:spPr>
          <a:xfrm>
            <a:off x="4142630" y="-57652"/>
            <a:ext cx="723569" cy="731370"/>
          </a:xfrm>
          <a:prstGeom prst="rect">
            <a:avLst/>
          </a:prstGeom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589" t="10238" r="9164" b="10590"/>
          <a:stretch/>
        </p:blipFill>
        <p:spPr bwMode="auto">
          <a:xfrm>
            <a:off x="8708" y="648857"/>
            <a:ext cx="8930576" cy="6179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7874758" y="684713"/>
            <a:ext cx="12555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LO2</a:t>
            </a:r>
          </a:p>
        </p:txBody>
      </p:sp>
      <p:sp>
        <p:nvSpPr>
          <p:cNvPr id="9" name="Subtitle 4"/>
          <p:cNvSpPr txBox="1">
            <a:spLocks/>
          </p:cNvSpPr>
          <p:nvPr/>
        </p:nvSpPr>
        <p:spPr>
          <a:xfrm>
            <a:off x="152400" y="0"/>
            <a:ext cx="3886200" cy="6488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University of </a:t>
            </a:r>
            <a:r>
              <a:rPr lang="en-US" sz="1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Basrah</a:t>
            </a:r>
            <a:r>
              <a:rPr lang="en-US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Al-</a:t>
            </a:r>
            <a:r>
              <a:rPr lang="en-US" sz="1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zahraa</a:t>
            </a:r>
            <a:r>
              <a:rPr lang="en-US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medical college</a:t>
            </a:r>
          </a:p>
        </p:txBody>
      </p:sp>
      <p:sp>
        <p:nvSpPr>
          <p:cNvPr id="11" name="Subtitle 4"/>
          <p:cNvSpPr txBox="1">
            <a:spLocks/>
          </p:cNvSpPr>
          <p:nvPr/>
        </p:nvSpPr>
        <p:spPr>
          <a:xfrm>
            <a:off x="5105400" y="0"/>
            <a:ext cx="3886200" cy="7042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Ministry of Higher Education                                     and Scientific Research</a:t>
            </a:r>
            <a:endParaRPr lang="en-US" sz="1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1810205"/>
      </p:ext>
    </p:extLst>
  </p:cSld>
  <p:clrMapOvr>
    <a:masterClrMapping/>
  </p:clrMapOvr>
  <p:transition spd="slow">
    <p:wheel spokes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55419"/>
            <a:ext cx="9144000" cy="70427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5625" b="84688" l="0" r="100000"/>
                    </a14:imgEffect>
                  </a14:imgLayer>
                </a14:imgProps>
              </a:ext>
            </a:extLst>
          </a:blip>
          <a:srcRect t="14575" b="16428"/>
          <a:stretch/>
        </p:blipFill>
        <p:spPr>
          <a:xfrm>
            <a:off x="4142630" y="-57652"/>
            <a:ext cx="723569" cy="73137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1664" y="5921829"/>
            <a:ext cx="931044" cy="90613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884103"/>
            <a:ext cx="8097078" cy="14711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 fontAlgn="base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</a:pPr>
            <a:r>
              <a:rPr lang="en-US" altLang="en-US" sz="2800" b="1" kern="0" dirty="0">
                <a:solidFill>
                  <a:srgbClr val="FF0000"/>
                </a:solidFill>
                <a:latin typeface="Trebuchet MS"/>
              </a:rPr>
              <a:t>Respiratory Zone:</a:t>
            </a:r>
          </a:p>
          <a:p>
            <a:pPr lvl="0" defTabSz="914400" fontAlgn="base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</a:pPr>
            <a:r>
              <a:rPr lang="en-US" altLang="en-US" sz="2800" b="1" kern="0" dirty="0">
                <a:latin typeface="Trebuchet MS"/>
              </a:rPr>
              <a:t>Respiratory bronchioles, alveolar ducts and alveoli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221664" y="684713"/>
            <a:ext cx="908687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LO2</a:t>
            </a:r>
          </a:p>
        </p:txBody>
      </p:sp>
      <p:sp>
        <p:nvSpPr>
          <p:cNvPr id="10" name="Subtitle 4"/>
          <p:cNvSpPr txBox="1">
            <a:spLocks/>
          </p:cNvSpPr>
          <p:nvPr/>
        </p:nvSpPr>
        <p:spPr>
          <a:xfrm>
            <a:off x="152400" y="0"/>
            <a:ext cx="3886200" cy="6488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University of </a:t>
            </a:r>
            <a:r>
              <a:rPr lang="en-US" sz="1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Basrah</a:t>
            </a:r>
            <a:r>
              <a:rPr lang="en-US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Al-</a:t>
            </a:r>
            <a:r>
              <a:rPr lang="en-US" sz="1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zahraa</a:t>
            </a:r>
            <a:r>
              <a:rPr lang="en-US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medical college</a:t>
            </a:r>
          </a:p>
        </p:txBody>
      </p:sp>
      <p:sp>
        <p:nvSpPr>
          <p:cNvPr id="12" name="Subtitle 4"/>
          <p:cNvSpPr txBox="1">
            <a:spLocks/>
          </p:cNvSpPr>
          <p:nvPr/>
        </p:nvSpPr>
        <p:spPr>
          <a:xfrm>
            <a:off x="5105400" y="0"/>
            <a:ext cx="3886200" cy="7042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Ministry of Higher Education                                     and Scientific Research</a:t>
            </a:r>
          </a:p>
        </p:txBody>
      </p:sp>
      <p:pic>
        <p:nvPicPr>
          <p:cNvPr id="3" name="Picture 2" descr="structures of respiratory zone, alveoli, alveolar duct, alceolar sac,  alveolar duct, respiratory bronchioles, termin… | Respiratory system,  Respiratory, Pulmonology">
            <a:extLst>
              <a:ext uri="{FF2B5EF4-FFF2-40B4-BE49-F238E27FC236}">
                <a16:creationId xmlns:a16="http://schemas.microsoft.com/office/drawing/2014/main" id="{E6AD2E98-36AE-45DC-94D7-EA414FD32C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078" y="2590522"/>
            <a:ext cx="7620000" cy="360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479760"/>
      </p:ext>
    </p:extLst>
  </p:cSld>
  <p:clrMapOvr>
    <a:masterClrMapping/>
  </p:clrMapOvr>
  <p:transition spd="slow">
    <p:wheel spokes="1"/>
  </p:transition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3483</TotalTime>
  <Words>2246</Words>
  <Application>Microsoft Office PowerPoint</Application>
  <PresentationFormat>On-screen Show (4:3)</PresentationFormat>
  <Paragraphs>302</Paragraphs>
  <Slides>29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7" baseType="lpstr">
      <vt:lpstr>Arial</vt:lpstr>
      <vt:lpstr>Calibri</vt:lpstr>
      <vt:lpstr>Calibri Light</vt:lpstr>
      <vt:lpstr>Century Gothic</vt:lpstr>
      <vt:lpstr>Times New Roman</vt:lpstr>
      <vt:lpstr>Trebuchet MS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rg-adguard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Nehaya Al-Aubody</cp:lastModifiedBy>
  <cp:revision>267</cp:revision>
  <dcterms:created xsi:type="dcterms:W3CDTF">2018-09-07T19:06:31Z</dcterms:created>
  <dcterms:modified xsi:type="dcterms:W3CDTF">2022-03-13T09:58:16Z</dcterms:modified>
</cp:coreProperties>
</file>